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68" r:id="rId5"/>
    <p:sldId id="272" r:id="rId6"/>
    <p:sldId id="274" r:id="rId7"/>
    <p:sldId id="275" r:id="rId8"/>
    <p:sldId id="278" r:id="rId9"/>
    <p:sldId id="279" r:id="rId10"/>
    <p:sldId id="280" r:id="rId11"/>
    <p:sldId id="284" r:id="rId12"/>
    <p:sldId id="282" r:id="rId13"/>
    <p:sldId id="283" r:id="rId14"/>
    <p:sldId id="285" r:id="rId15"/>
    <p:sldId id="286" r:id="rId16"/>
    <p:sldId id="288" r:id="rId17"/>
    <p:sldId id="293" r:id="rId18"/>
    <p:sldId id="290" r:id="rId19"/>
    <p:sldId id="291" r:id="rId20"/>
    <p:sldId id="297" r:id="rId21"/>
    <p:sldId id="298" r:id="rId22"/>
    <p:sldId id="299" r:id="rId23"/>
    <p:sldId id="265" r:id="rId24"/>
    <p:sldId id="267" r:id="rId25"/>
    <p:sldId id="273" r:id="rId26"/>
    <p:sldId id="270" r:id="rId27"/>
    <p:sldId id="266" r:id="rId28"/>
    <p:sldId id="269" r:id="rId29"/>
    <p:sldId id="264"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p15:clr>
            <a:srgbClr val="A4A3A4"/>
          </p15:clr>
        </p15:guide>
        <p15:guide id="2" orient="horz" pos="3135">
          <p15:clr>
            <a:srgbClr val="A4A3A4"/>
          </p15:clr>
        </p15:guide>
        <p15:guide id="3" orient="horz" pos="1094">
          <p15:clr>
            <a:srgbClr val="A4A3A4"/>
          </p15:clr>
        </p15:guide>
        <p15:guide id="4" orient="horz" pos="2727">
          <p15:clr>
            <a:srgbClr val="A4A3A4"/>
          </p15:clr>
        </p15:guide>
        <p15:guide id="5" orient="horz" pos="1706">
          <p15:clr>
            <a:srgbClr val="A4A3A4"/>
          </p15:clr>
        </p15:guide>
        <p15:guide id="6" orient="horz" pos="368">
          <p15:clr>
            <a:srgbClr val="A4A3A4"/>
          </p15:clr>
        </p15:guide>
        <p15:guide id="7" orient="horz" pos="3906">
          <p15:clr>
            <a:srgbClr val="A4A3A4"/>
          </p15:clr>
        </p15:guide>
        <p15:guide id="8" orient="horz" pos="2908">
          <p15:clr>
            <a:srgbClr val="A4A3A4"/>
          </p15:clr>
        </p15:guide>
        <p15:guide id="9" pos="3863">
          <p15:clr>
            <a:srgbClr val="A4A3A4"/>
          </p15:clr>
        </p15:guide>
        <p15:guide id="10" pos="370">
          <p15:clr>
            <a:srgbClr val="A4A3A4"/>
          </p15:clr>
        </p15:guide>
        <p15:guide id="11" pos="73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5355"/>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51" autoAdjust="0"/>
  </p:normalViewPr>
  <p:slideViewPr>
    <p:cSldViewPr snapToGrid="0" showGuides="1">
      <p:cViewPr varScale="1">
        <p:scale>
          <a:sx n="96" d="100"/>
          <a:sy n="96" d="100"/>
        </p:scale>
        <p:origin x="60" y="54"/>
      </p:cViewPr>
      <p:guideLst>
        <p:guide orient="horz" pos="2183"/>
        <p:guide orient="horz" pos="3135"/>
        <p:guide orient="horz" pos="1094"/>
        <p:guide orient="horz" pos="2727"/>
        <p:guide orient="horz" pos="1706"/>
        <p:guide orient="horz" pos="368"/>
        <p:guide orient="horz" pos="3906"/>
        <p:guide orient="horz" pos="2908"/>
        <p:guide pos="3863"/>
        <p:guide pos="370"/>
        <p:guide pos="731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F86B5F-ED0D-437B-9A79-F075D74DEADF}" type="datetimeFigureOut">
              <a:rPr lang="zh-CN" altLang="en-US" smtClean="0"/>
              <a:t>2018/11/4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CA5E9-242A-4AE6-B3B0-7066F408D43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BCE6D9E-E757-4830-9317-DBD7492A505E}"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CE6D9E-E757-4830-9317-DBD7492A505E}"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CE6D9E-E757-4830-9317-DBD7492A505E}"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CE6D9E-E757-4830-9317-DBD7492A505E}"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BCE6D9E-E757-4830-9317-DBD7492A505E}"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BCE6D9E-E757-4830-9317-DBD7492A505E}"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BCE6D9E-E757-4830-9317-DBD7492A505E}" type="datetimeFigureOut">
              <a:rPr lang="zh-CN" altLang="en-US" smtClean="0"/>
              <a:t>2018/11/4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BCE6D9E-E757-4830-9317-DBD7492A505E}" type="datetimeFigureOut">
              <a:rPr lang="zh-CN" altLang="en-US" smtClean="0"/>
              <a:t>2018/11/4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CE6D9E-E757-4830-9317-DBD7492A505E}" type="datetimeFigureOut">
              <a:rPr lang="zh-CN" altLang="en-US" smtClean="0"/>
              <a:t>2018/11/4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CE6D9E-E757-4830-9317-DBD7492A505E}"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CE6D9E-E757-4830-9317-DBD7492A505E}"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9BF86-97AE-4B04-9B06-3C0BD16A187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CE6D9E-E757-4830-9317-DBD7492A505E}" type="datetimeFigureOut">
              <a:rPr lang="zh-CN" altLang="en-US" smtClean="0"/>
              <a:t>2018/11/4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89BF86-97AE-4B04-9B06-3C0BD16A187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axure.com.cn/" TargetMode="External"/><Relationship Id="rId2" Type="http://schemas.openxmlformats.org/officeDocument/2006/relationships/hyperlink" Target="https://modao.cc/" TargetMode="External"/><Relationship Id="rId1" Type="http://schemas.openxmlformats.org/officeDocument/2006/relationships/slideLayout" Target="../slideLayouts/slideLayout7.xml"/><Relationship Id="rId4" Type="http://schemas.openxmlformats.org/officeDocument/2006/relationships/hyperlink" Target="https://www.mockplus.c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808163"/>
            <a:ext cx="6096000" cy="324167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88000" y="2708276"/>
            <a:ext cx="5921513" cy="1476374"/>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83733" y="732550"/>
            <a:ext cx="2573865" cy="584775"/>
          </a:xfrm>
          <a:prstGeom prst="rect">
            <a:avLst/>
          </a:prstGeom>
          <a:noFill/>
        </p:spPr>
        <p:txBody>
          <a:bodyPr wrap="square" rtlCol="0">
            <a:spAutoFit/>
          </a:bodyPr>
          <a:lstStyle/>
          <a:p>
            <a:r>
              <a:rPr lang="en-US" altLang="zh-CN" sz="3200" dirty="0">
                <a:solidFill>
                  <a:srgbClr val="595959"/>
                </a:solidFill>
              </a:rPr>
              <a:t>ADD LOGO</a:t>
            </a:r>
            <a:endParaRPr lang="zh-CN" altLang="en-US" sz="3200" dirty="0">
              <a:solidFill>
                <a:srgbClr val="595959"/>
              </a:solidFill>
            </a:endParaRPr>
          </a:p>
        </p:txBody>
      </p:sp>
      <p:sp>
        <p:nvSpPr>
          <p:cNvPr id="8" name="文本框 7"/>
          <p:cNvSpPr txBox="1"/>
          <p:nvPr/>
        </p:nvSpPr>
        <p:spPr>
          <a:xfrm>
            <a:off x="5994399" y="2661481"/>
            <a:ext cx="1659467" cy="523220"/>
          </a:xfrm>
          <a:prstGeom prst="rect">
            <a:avLst/>
          </a:prstGeom>
          <a:noFill/>
        </p:spPr>
        <p:txBody>
          <a:bodyPr wrap="square" rtlCol="0">
            <a:spAutoFit/>
          </a:bodyPr>
          <a:lstStyle/>
          <a:p>
            <a:r>
              <a:rPr lang="zh-CN" altLang="en-US" sz="2800" b="1" dirty="0">
                <a:solidFill>
                  <a:schemeClr val="bg1"/>
                </a:solidFill>
                <a:latin typeface="幼圆" panose="02010509060101010101" pitchFamily="49" charset="-122"/>
                <a:ea typeface="幼圆" panose="02010509060101010101" pitchFamily="49" charset="-122"/>
              </a:rPr>
              <a:t>请在此处</a:t>
            </a:r>
          </a:p>
        </p:txBody>
      </p:sp>
      <p:sp>
        <p:nvSpPr>
          <p:cNvPr id="9" name="文本框 8"/>
          <p:cNvSpPr txBox="1"/>
          <p:nvPr/>
        </p:nvSpPr>
        <p:spPr>
          <a:xfrm>
            <a:off x="5977466" y="3109477"/>
            <a:ext cx="4758267"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添加幻灯片标题</a:t>
            </a:r>
          </a:p>
        </p:txBody>
      </p:sp>
      <p:sp>
        <p:nvSpPr>
          <p:cNvPr id="10" name="文本框 9"/>
          <p:cNvSpPr txBox="1"/>
          <p:nvPr/>
        </p:nvSpPr>
        <p:spPr>
          <a:xfrm>
            <a:off x="6028268" y="3781452"/>
            <a:ext cx="4758267" cy="461665"/>
          </a:xfrm>
          <a:prstGeom prst="rect">
            <a:avLst/>
          </a:prstGeom>
          <a:noFill/>
        </p:spPr>
        <p:txBody>
          <a:bodyPr wrap="square" rtlCol="0">
            <a:spAutoFit/>
          </a:bodyPr>
          <a:lstStyle/>
          <a:p>
            <a:r>
              <a:rPr lang="en-US" altLang="zh-CN" sz="2400" dirty="0">
                <a:solidFill>
                  <a:schemeClr val="bg1"/>
                </a:solidFill>
              </a:rPr>
              <a:t>Please add your slide title here</a:t>
            </a:r>
            <a:endParaRPr lang="zh-CN" altLang="en-US" sz="2400" dirty="0">
              <a:solidFill>
                <a:schemeClr val="bg1"/>
              </a:solidFill>
            </a:endParaRPr>
          </a:p>
        </p:txBody>
      </p:sp>
      <p:sp>
        <p:nvSpPr>
          <p:cNvPr id="11" name="文本框 10"/>
          <p:cNvSpPr txBox="1"/>
          <p:nvPr/>
        </p:nvSpPr>
        <p:spPr>
          <a:xfrm>
            <a:off x="4127867" y="5403372"/>
            <a:ext cx="3936266" cy="461665"/>
          </a:xfrm>
          <a:prstGeom prst="rect">
            <a:avLst/>
          </a:prstGeom>
          <a:noFill/>
        </p:spPr>
        <p:txBody>
          <a:bodyPr wrap="square" rtlCol="0">
            <a:spAutoFit/>
          </a:bodyPr>
          <a:lstStyle/>
          <a:p>
            <a:r>
              <a:rPr lang="zh-CN" altLang="en-US" sz="2400" b="1" dirty="0">
                <a:solidFill>
                  <a:srgbClr val="595959"/>
                </a:solidFill>
                <a:latin typeface="幼圆" panose="02010509060101010101" pitchFamily="49" charset="-122"/>
                <a:ea typeface="幼圆" panose="02010509060101010101" pitchFamily="49" charset="-122"/>
              </a:rPr>
              <a:t>请在此处添加您的公司名称</a:t>
            </a:r>
          </a:p>
        </p:txBody>
      </p:sp>
      <p:sp>
        <p:nvSpPr>
          <p:cNvPr id="13" name="矩形 12"/>
          <p:cNvSpPr/>
          <p:nvPr/>
        </p:nvSpPr>
        <p:spPr>
          <a:xfrm>
            <a:off x="4639981" y="2713405"/>
            <a:ext cx="948267" cy="1476375"/>
          </a:xfrm>
          <a:prstGeom prst="rect">
            <a:avLst/>
          </a:prstGeom>
          <a:solidFill>
            <a:srgbClr val="DB53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21379" y="783351"/>
            <a:ext cx="508000" cy="50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05AED5A-9274-474E-ADB8-378793EB82C8}"/>
              </a:ext>
            </a:extLst>
          </p:cNvPr>
          <p:cNvPicPr>
            <a:picLocks noChangeAspect="1"/>
          </p:cNvPicPr>
          <p:nvPr/>
        </p:nvPicPr>
        <p:blipFill>
          <a:blip r:embed="rId2"/>
          <a:stretch>
            <a:fillRect/>
          </a:stretch>
        </p:blipFill>
        <p:spPr>
          <a:xfrm>
            <a:off x="0" y="398470"/>
            <a:ext cx="12192000" cy="6180327"/>
          </a:xfrm>
          <a:prstGeom prst="rect">
            <a:avLst/>
          </a:prstGeom>
        </p:spPr>
      </p:pic>
    </p:spTree>
    <p:extLst>
      <p:ext uri="{BB962C8B-B14F-4D97-AF65-F5344CB8AC3E}">
        <p14:creationId xmlns:p14="http://schemas.microsoft.com/office/powerpoint/2010/main" val="2418733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54BC7384-2DBE-4433-A2EE-9AFF59822391}"/>
              </a:ext>
            </a:extLst>
          </p:cNvPr>
          <p:cNvPicPr>
            <a:picLocks noChangeAspect="1"/>
          </p:cNvPicPr>
          <p:nvPr/>
        </p:nvPicPr>
        <p:blipFill>
          <a:blip r:embed="rId2"/>
          <a:stretch>
            <a:fillRect/>
          </a:stretch>
        </p:blipFill>
        <p:spPr>
          <a:xfrm>
            <a:off x="5360266" y="1116250"/>
            <a:ext cx="6673115" cy="4099962"/>
          </a:xfrm>
          <a:prstGeom prst="rect">
            <a:avLst/>
          </a:prstGeom>
        </p:spPr>
      </p:pic>
      <p:sp>
        <p:nvSpPr>
          <p:cNvPr id="2" name="文本框 1">
            <a:extLst>
              <a:ext uri="{FF2B5EF4-FFF2-40B4-BE49-F238E27FC236}">
                <a16:creationId xmlns:a16="http://schemas.microsoft.com/office/drawing/2014/main" id="{857C1970-7804-4B8E-B05D-1931C4E777B3}"/>
              </a:ext>
            </a:extLst>
          </p:cNvPr>
          <p:cNvSpPr txBox="1"/>
          <p:nvPr/>
        </p:nvSpPr>
        <p:spPr>
          <a:xfrm>
            <a:off x="349526" y="2495431"/>
            <a:ext cx="4565374" cy="2677656"/>
          </a:xfrm>
          <a:prstGeom prst="rect">
            <a:avLst/>
          </a:prstGeom>
          <a:noFill/>
        </p:spPr>
        <p:txBody>
          <a:bodyPr wrap="square" rtlCol="0">
            <a:spAutoFit/>
          </a:bodyPr>
          <a:lstStyle/>
          <a:p>
            <a:r>
              <a:rPr lang="en-US" altLang="zh-CN" sz="2400" dirty="0" err="1">
                <a:latin typeface="微软雅黑" panose="020B0503020204020204" pitchFamily="34" charset="-122"/>
                <a:ea typeface="微软雅黑" panose="020B0503020204020204" pitchFamily="34" charset="-122"/>
              </a:rPr>
              <a:t>Mockplus</a:t>
            </a:r>
            <a:r>
              <a:rPr lang="zh-CN" altLang="en-US" sz="2400" dirty="0">
                <a:latin typeface="微软雅黑" panose="020B0503020204020204" pitchFamily="34" charset="-122"/>
                <a:ea typeface="微软雅黑" panose="020B0503020204020204" pitchFamily="34" charset="-122"/>
              </a:rPr>
              <a:t>封装了近</a:t>
            </a:r>
            <a:r>
              <a:rPr lang="en-US" altLang="zh-CN" sz="2400" dirty="0">
                <a:latin typeface="微软雅黑" panose="020B0503020204020204" pitchFamily="34" charset="-122"/>
                <a:ea typeface="微软雅黑" panose="020B0503020204020204" pitchFamily="34" charset="-122"/>
              </a:rPr>
              <a:t>200</a:t>
            </a:r>
            <a:r>
              <a:rPr lang="zh-CN" altLang="en-US" sz="2400" dirty="0">
                <a:latin typeface="微软雅黑" panose="020B0503020204020204" pitchFamily="34" charset="-122"/>
                <a:ea typeface="微软雅黑" panose="020B0503020204020204" pitchFamily="34" charset="-122"/>
              </a:rPr>
              <a:t>个组件，提供</a:t>
            </a:r>
            <a:r>
              <a:rPr lang="en-US" altLang="zh-CN" sz="2400" dirty="0">
                <a:latin typeface="微软雅黑" panose="020B0503020204020204" pitchFamily="34" charset="-122"/>
                <a:ea typeface="微软雅黑" panose="020B0503020204020204" pitchFamily="34" charset="-122"/>
              </a:rPr>
              <a:t>3000</a:t>
            </a:r>
            <a:r>
              <a:rPr lang="zh-CN" altLang="en-US" sz="2400" dirty="0">
                <a:latin typeface="微软雅黑" panose="020B0503020204020204" pitchFamily="34" charset="-122"/>
                <a:ea typeface="微软雅黑" panose="020B0503020204020204" pitchFamily="34" charset="-122"/>
              </a:rPr>
              <a:t>个以上的图标素材。做图时，只需要把这些组件放入工作区进行组合，一张原型图就可以迅速呈现。把思路用在设计上，你不用为制作一个组件去劳心费力。</a:t>
            </a:r>
            <a:endParaRPr lang="zh-CN" altLang="en-US" sz="32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322285D1-30A8-4D9D-B890-ACFA92BA450D}"/>
              </a:ext>
            </a:extLst>
          </p:cNvPr>
          <p:cNvSpPr/>
          <p:nvPr/>
        </p:nvSpPr>
        <p:spPr>
          <a:xfrm>
            <a:off x="898184" y="1016859"/>
            <a:ext cx="2964273" cy="1200329"/>
          </a:xfrm>
          <a:prstGeom prst="rect">
            <a:avLst/>
          </a:prstGeom>
          <a:noFill/>
        </p:spPr>
        <p:txBody>
          <a:bodyPr wrap="none" lIns="91440" tIns="45720" rIns="91440" bIns="45720">
            <a:spAutoFit/>
          </a:bodyPr>
          <a:lstStyle/>
          <a:p>
            <a:pPr algn="ctr"/>
            <a:r>
              <a:rPr lang="zh-CN" altLang="en-US" sz="7200" b="1" dirty="0">
                <a:ln w="0"/>
                <a:effectLst>
                  <a:outerShdw blurRad="38100" dist="19050" dir="2700000" algn="tl" rotWithShape="0">
                    <a:schemeClr val="dk1">
                      <a:alpha val="40000"/>
                    </a:schemeClr>
                  </a:outerShdw>
                </a:effectLst>
              </a:rPr>
              <a:t>设计快</a:t>
            </a:r>
            <a:endParaRPr lang="zh-CN" altLang="en-US" sz="7200" b="1"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124A81C9-437D-4C07-8F36-B2995A394D28}"/>
              </a:ext>
            </a:extLst>
          </p:cNvPr>
          <p:cNvSpPr/>
          <p:nvPr/>
        </p:nvSpPr>
        <p:spPr>
          <a:xfrm>
            <a:off x="2194932" y="5741750"/>
            <a:ext cx="7802136"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放一放，原型图轻松呈现</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862088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57C1970-7804-4B8E-B05D-1931C4E777B3}"/>
              </a:ext>
            </a:extLst>
          </p:cNvPr>
          <p:cNvSpPr txBox="1"/>
          <p:nvPr/>
        </p:nvSpPr>
        <p:spPr>
          <a:xfrm>
            <a:off x="349526" y="2375452"/>
            <a:ext cx="4565374" cy="2677656"/>
          </a:xfrm>
          <a:prstGeom prst="rect">
            <a:avLst/>
          </a:prstGeom>
          <a:noFill/>
        </p:spPr>
        <p:txBody>
          <a:bodyPr wrap="square" rtlCol="0">
            <a:spAutoFit/>
          </a:bodyPr>
          <a:lstStyle/>
          <a:p>
            <a:r>
              <a:rPr lang="en-US" altLang="zh-CN" sz="2400" dirty="0" err="1">
                <a:latin typeface="微软雅黑" panose="020B0503020204020204" pitchFamily="34" charset="-122"/>
                <a:ea typeface="微软雅黑" panose="020B0503020204020204" pitchFamily="34" charset="-122"/>
              </a:rPr>
              <a:t>Mockplus</a:t>
            </a:r>
            <a:r>
              <a:rPr lang="zh-CN" altLang="en-US" sz="2400" dirty="0">
                <a:latin typeface="微软雅黑" panose="020B0503020204020204" pitchFamily="34" charset="-122"/>
                <a:ea typeface="微软雅黑" panose="020B0503020204020204" pitchFamily="34" charset="-122"/>
              </a:rPr>
              <a:t>中的原型交互设计完全可视化，所见即所得。拖拽鼠标做个链接，即可实现交互。同时，</a:t>
            </a:r>
            <a:r>
              <a:rPr lang="en-US" altLang="zh-CN" sz="2400" dirty="0" err="1">
                <a:latin typeface="微软雅黑" panose="020B0503020204020204" pitchFamily="34" charset="-122"/>
                <a:ea typeface="微软雅黑" panose="020B0503020204020204" pitchFamily="34" charset="-122"/>
              </a:rPr>
              <a:t>Mockplus</a:t>
            </a:r>
            <a:r>
              <a:rPr lang="zh-CN" altLang="en-US" sz="2400" dirty="0">
                <a:latin typeface="微软雅黑" panose="020B0503020204020204" pitchFamily="34" charset="-122"/>
                <a:ea typeface="微软雅黑" panose="020B0503020204020204" pitchFamily="34" charset="-122"/>
              </a:rPr>
              <a:t>封装了弹出面板、内容面板、滚动区、抽屉、轮播等系列组件，对于常用交互，使用这些组件就可快速实现</a:t>
            </a:r>
          </a:p>
        </p:txBody>
      </p:sp>
      <p:sp>
        <p:nvSpPr>
          <p:cNvPr id="3" name="矩形 2">
            <a:extLst>
              <a:ext uri="{FF2B5EF4-FFF2-40B4-BE49-F238E27FC236}">
                <a16:creationId xmlns:a16="http://schemas.microsoft.com/office/drawing/2014/main" id="{322285D1-30A8-4D9D-B890-ACFA92BA450D}"/>
              </a:ext>
            </a:extLst>
          </p:cNvPr>
          <p:cNvSpPr/>
          <p:nvPr/>
        </p:nvSpPr>
        <p:spPr>
          <a:xfrm>
            <a:off x="898184" y="1016859"/>
            <a:ext cx="2964273" cy="1200329"/>
          </a:xfrm>
          <a:prstGeom prst="rect">
            <a:avLst/>
          </a:prstGeom>
          <a:noFill/>
        </p:spPr>
        <p:txBody>
          <a:bodyPr wrap="none" lIns="91440" tIns="45720" rIns="91440" bIns="45720">
            <a:spAutoFit/>
          </a:bodyPr>
          <a:lstStyle/>
          <a:p>
            <a:pPr algn="ctr"/>
            <a:r>
              <a:rPr lang="zh-CN" altLang="en-US" sz="7200" b="1" cap="none" spc="0" dirty="0">
                <a:ln w="0"/>
                <a:solidFill>
                  <a:schemeClr val="tx1"/>
                </a:solidFill>
                <a:effectLst>
                  <a:outerShdw blurRad="38100" dist="19050" dir="2700000" algn="tl" rotWithShape="0">
                    <a:schemeClr val="dk1">
                      <a:alpha val="40000"/>
                    </a:schemeClr>
                  </a:outerShdw>
                </a:effectLst>
              </a:rPr>
              <a:t>交互快</a:t>
            </a:r>
          </a:p>
        </p:txBody>
      </p:sp>
      <p:sp>
        <p:nvSpPr>
          <p:cNvPr id="5" name="矩形 4">
            <a:extLst>
              <a:ext uri="{FF2B5EF4-FFF2-40B4-BE49-F238E27FC236}">
                <a16:creationId xmlns:a16="http://schemas.microsoft.com/office/drawing/2014/main" id="{124A81C9-437D-4C07-8F36-B2995A394D28}"/>
              </a:ext>
            </a:extLst>
          </p:cNvPr>
          <p:cNvSpPr/>
          <p:nvPr/>
        </p:nvSpPr>
        <p:spPr>
          <a:xfrm>
            <a:off x="1003750" y="5741750"/>
            <a:ext cx="10572125" cy="923330"/>
          </a:xfrm>
          <a:prstGeom prst="rect">
            <a:avLst/>
          </a:prstGeom>
          <a:noFill/>
        </p:spPr>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拖一拖，交互设计从没有这么简单</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图片 3">
            <a:extLst>
              <a:ext uri="{FF2B5EF4-FFF2-40B4-BE49-F238E27FC236}">
                <a16:creationId xmlns:a16="http://schemas.microsoft.com/office/drawing/2014/main" id="{2A6D1D30-5939-4FD4-B1A1-07CC8298DE0F}"/>
              </a:ext>
            </a:extLst>
          </p:cNvPr>
          <p:cNvPicPr>
            <a:picLocks noChangeAspect="1"/>
          </p:cNvPicPr>
          <p:nvPr/>
        </p:nvPicPr>
        <p:blipFill>
          <a:blip r:embed="rId2"/>
          <a:stretch>
            <a:fillRect/>
          </a:stretch>
        </p:blipFill>
        <p:spPr>
          <a:xfrm>
            <a:off x="5280543" y="1489940"/>
            <a:ext cx="6853622" cy="3280180"/>
          </a:xfrm>
          <a:prstGeom prst="rect">
            <a:avLst/>
          </a:prstGeom>
        </p:spPr>
      </p:pic>
    </p:spTree>
    <p:extLst>
      <p:ext uri="{BB962C8B-B14F-4D97-AF65-F5344CB8AC3E}">
        <p14:creationId xmlns:p14="http://schemas.microsoft.com/office/powerpoint/2010/main" val="1089081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57C1970-7804-4B8E-B05D-1931C4E777B3}"/>
              </a:ext>
            </a:extLst>
          </p:cNvPr>
          <p:cNvSpPr txBox="1"/>
          <p:nvPr/>
        </p:nvSpPr>
        <p:spPr>
          <a:xfrm>
            <a:off x="349526" y="2375452"/>
            <a:ext cx="4565374" cy="1938992"/>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扫描二维码，原型即可在手机中演示。同时支持在线发布为</a:t>
            </a:r>
            <a:r>
              <a:rPr lang="en-US" altLang="zh-CN" sz="2400" dirty="0">
                <a:latin typeface="微软雅黑" panose="020B0503020204020204" pitchFamily="34" charset="-122"/>
                <a:ea typeface="微软雅黑" panose="020B0503020204020204" pitchFamily="34" charset="-122"/>
              </a:rPr>
              <a:t>HTML</a:t>
            </a:r>
            <a:r>
              <a:rPr lang="zh-CN" altLang="en-US" sz="2400" dirty="0">
                <a:latin typeface="微软雅黑" panose="020B0503020204020204" pitchFamily="34" charset="-122"/>
                <a:ea typeface="微软雅黑" panose="020B0503020204020204" pitchFamily="34" charset="-122"/>
              </a:rPr>
              <a:t>，发送一个网址即可分享给同事或客户，也可离线导出</a:t>
            </a:r>
            <a:r>
              <a:rPr lang="en-US" altLang="zh-CN" sz="2400" dirty="0">
                <a:latin typeface="微软雅黑" panose="020B0503020204020204" pitchFamily="34" charset="-122"/>
                <a:ea typeface="微软雅黑" panose="020B0503020204020204" pitchFamily="34" charset="-122"/>
              </a:rPr>
              <a:t>HTML</a:t>
            </a:r>
            <a:r>
              <a:rPr lang="zh-CN" altLang="en-US" sz="2400" dirty="0">
                <a:latin typeface="微软雅黑" panose="020B0503020204020204" pitchFamily="34" charset="-122"/>
                <a:ea typeface="微软雅黑" panose="020B0503020204020204" pitchFamily="34" charset="-122"/>
              </a:rPr>
              <a:t>。</a:t>
            </a:r>
          </a:p>
        </p:txBody>
      </p:sp>
      <p:sp>
        <p:nvSpPr>
          <p:cNvPr id="3" name="矩形 2">
            <a:extLst>
              <a:ext uri="{FF2B5EF4-FFF2-40B4-BE49-F238E27FC236}">
                <a16:creationId xmlns:a16="http://schemas.microsoft.com/office/drawing/2014/main" id="{322285D1-30A8-4D9D-B890-ACFA92BA450D}"/>
              </a:ext>
            </a:extLst>
          </p:cNvPr>
          <p:cNvSpPr/>
          <p:nvPr/>
        </p:nvSpPr>
        <p:spPr>
          <a:xfrm>
            <a:off x="898184" y="1016859"/>
            <a:ext cx="2964273" cy="1200329"/>
          </a:xfrm>
          <a:prstGeom prst="rect">
            <a:avLst/>
          </a:prstGeom>
          <a:noFill/>
        </p:spPr>
        <p:txBody>
          <a:bodyPr wrap="none" lIns="91440" tIns="45720" rIns="91440" bIns="45720">
            <a:spAutoFit/>
          </a:bodyPr>
          <a:lstStyle/>
          <a:p>
            <a:pPr algn="ctr"/>
            <a:r>
              <a:rPr lang="zh-CN" altLang="en-US" sz="7200" b="1" dirty="0">
                <a:ln w="0"/>
                <a:effectLst>
                  <a:outerShdw blurRad="38100" dist="19050" dir="2700000" algn="tl" rotWithShape="0">
                    <a:schemeClr val="dk1">
                      <a:alpha val="40000"/>
                    </a:schemeClr>
                  </a:outerShdw>
                </a:effectLst>
              </a:rPr>
              <a:t>演示快</a:t>
            </a:r>
            <a:endParaRPr lang="zh-CN" altLang="en-US" sz="7200" b="1"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124A81C9-437D-4C07-8F36-B2995A394D28}"/>
              </a:ext>
            </a:extLst>
          </p:cNvPr>
          <p:cNvSpPr/>
          <p:nvPr/>
        </p:nvSpPr>
        <p:spPr>
          <a:xfrm>
            <a:off x="1349998" y="5741750"/>
            <a:ext cx="9879628"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扫一扫，立即在手机中预览原型</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图片 3">
            <a:extLst>
              <a:ext uri="{FF2B5EF4-FFF2-40B4-BE49-F238E27FC236}">
                <a16:creationId xmlns:a16="http://schemas.microsoft.com/office/drawing/2014/main" id="{805BCDC3-7CCA-4EE8-BD0F-BBF305FBBDD5}"/>
              </a:ext>
            </a:extLst>
          </p:cNvPr>
          <p:cNvPicPr>
            <a:picLocks noChangeAspect="1"/>
          </p:cNvPicPr>
          <p:nvPr/>
        </p:nvPicPr>
        <p:blipFill>
          <a:blip r:embed="rId2"/>
          <a:stretch>
            <a:fillRect/>
          </a:stretch>
        </p:blipFill>
        <p:spPr>
          <a:xfrm>
            <a:off x="5292120" y="1685199"/>
            <a:ext cx="6817323" cy="3097792"/>
          </a:xfrm>
          <a:prstGeom prst="rect">
            <a:avLst/>
          </a:prstGeom>
        </p:spPr>
      </p:pic>
    </p:spTree>
    <p:extLst>
      <p:ext uri="{BB962C8B-B14F-4D97-AF65-F5344CB8AC3E}">
        <p14:creationId xmlns:p14="http://schemas.microsoft.com/office/powerpoint/2010/main" val="3273870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57C1970-7804-4B8E-B05D-1931C4E777B3}"/>
              </a:ext>
            </a:extLst>
          </p:cNvPr>
          <p:cNvSpPr txBox="1"/>
          <p:nvPr/>
        </p:nvSpPr>
        <p:spPr>
          <a:xfrm>
            <a:off x="349526" y="2375452"/>
            <a:ext cx="4565374" cy="2677656"/>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关注你的设计，而非工具。你不需要任何学习就可以轻松上手，不必为学习一个软件而成为工具的奴隶，更不必在学习、买书、培训上花费时间和金钱。</a:t>
            </a:r>
            <a:r>
              <a:rPr lang="en-US" altLang="zh-CN" sz="2400" dirty="0" err="1">
                <a:latin typeface="微软雅黑" panose="020B0503020204020204" pitchFamily="34" charset="-122"/>
                <a:ea typeface="微软雅黑" panose="020B0503020204020204" pitchFamily="34" charset="-122"/>
              </a:rPr>
              <a:t>Mockplus</a:t>
            </a:r>
            <a:r>
              <a:rPr lang="zh-CN" altLang="en-US" sz="2400" dirty="0">
                <a:latin typeface="微软雅黑" panose="020B0503020204020204" pitchFamily="34" charset="-122"/>
                <a:ea typeface="微软雅黑" panose="020B0503020204020204" pitchFamily="34" charset="-122"/>
              </a:rPr>
              <a:t>无需任何编程，不需要任何编程基础知识</a:t>
            </a:r>
          </a:p>
        </p:txBody>
      </p:sp>
      <p:sp>
        <p:nvSpPr>
          <p:cNvPr id="3" name="矩形 2">
            <a:extLst>
              <a:ext uri="{FF2B5EF4-FFF2-40B4-BE49-F238E27FC236}">
                <a16:creationId xmlns:a16="http://schemas.microsoft.com/office/drawing/2014/main" id="{322285D1-30A8-4D9D-B890-ACFA92BA450D}"/>
              </a:ext>
            </a:extLst>
          </p:cNvPr>
          <p:cNvSpPr/>
          <p:nvPr/>
        </p:nvSpPr>
        <p:spPr>
          <a:xfrm>
            <a:off x="898184" y="1016859"/>
            <a:ext cx="2964273" cy="1200329"/>
          </a:xfrm>
          <a:prstGeom prst="rect">
            <a:avLst/>
          </a:prstGeom>
          <a:noFill/>
        </p:spPr>
        <p:txBody>
          <a:bodyPr wrap="none" lIns="91440" tIns="45720" rIns="91440" bIns="45720">
            <a:spAutoFit/>
          </a:bodyPr>
          <a:lstStyle/>
          <a:p>
            <a:pPr algn="ctr"/>
            <a:r>
              <a:rPr lang="zh-CN" altLang="en-US" sz="7200" b="1" dirty="0">
                <a:ln w="0"/>
                <a:effectLst>
                  <a:outerShdw blurRad="38100" dist="19050" dir="2700000" algn="tl" rotWithShape="0">
                    <a:schemeClr val="dk1">
                      <a:alpha val="40000"/>
                    </a:schemeClr>
                  </a:outerShdw>
                </a:effectLst>
              </a:rPr>
              <a:t>上手快</a:t>
            </a:r>
            <a:endParaRPr lang="zh-CN" altLang="en-US" sz="7200" b="1"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124A81C9-437D-4C07-8F36-B2995A394D28}"/>
              </a:ext>
            </a:extLst>
          </p:cNvPr>
          <p:cNvSpPr/>
          <p:nvPr/>
        </p:nvSpPr>
        <p:spPr>
          <a:xfrm>
            <a:off x="3427490" y="5741750"/>
            <a:ext cx="5724644"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用一用，马上就会</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图片 3">
            <a:extLst>
              <a:ext uri="{FF2B5EF4-FFF2-40B4-BE49-F238E27FC236}">
                <a16:creationId xmlns:a16="http://schemas.microsoft.com/office/drawing/2014/main" id="{805BCDC3-7CCA-4EE8-BD0F-BBF305FBBDD5}"/>
              </a:ext>
            </a:extLst>
          </p:cNvPr>
          <p:cNvPicPr>
            <a:picLocks noChangeAspect="1"/>
          </p:cNvPicPr>
          <p:nvPr/>
        </p:nvPicPr>
        <p:blipFill>
          <a:blip r:embed="rId2"/>
          <a:stretch>
            <a:fillRect/>
          </a:stretch>
        </p:blipFill>
        <p:spPr>
          <a:xfrm>
            <a:off x="5292120" y="1685199"/>
            <a:ext cx="6817323" cy="3097792"/>
          </a:xfrm>
          <a:prstGeom prst="rect">
            <a:avLst/>
          </a:prstGeom>
        </p:spPr>
      </p:pic>
    </p:spTree>
    <p:extLst>
      <p:ext uri="{BB962C8B-B14F-4D97-AF65-F5344CB8AC3E}">
        <p14:creationId xmlns:p14="http://schemas.microsoft.com/office/powerpoint/2010/main" val="149026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pic>
        <p:nvPicPr>
          <p:cNvPr id="8" name="图片 7">
            <a:extLst>
              <a:ext uri="{FF2B5EF4-FFF2-40B4-BE49-F238E27FC236}">
                <a16:creationId xmlns:a16="http://schemas.microsoft.com/office/drawing/2014/main" id="{C352572D-3BDB-4BAA-9674-C7EAA5EEB56E}"/>
              </a:ext>
            </a:extLst>
          </p:cNvPr>
          <p:cNvPicPr>
            <a:picLocks noChangeAspect="1"/>
          </p:cNvPicPr>
          <p:nvPr/>
        </p:nvPicPr>
        <p:blipFill>
          <a:blip r:embed="rId2"/>
          <a:stretch>
            <a:fillRect/>
          </a:stretch>
        </p:blipFill>
        <p:spPr>
          <a:xfrm>
            <a:off x="0" y="1005802"/>
            <a:ext cx="12192000" cy="5333412"/>
          </a:xfrm>
          <a:prstGeom prst="rect">
            <a:avLst/>
          </a:prstGeom>
        </p:spPr>
      </p:pic>
    </p:spTree>
    <p:extLst>
      <p:ext uri="{BB962C8B-B14F-4D97-AF65-F5344CB8AC3E}">
        <p14:creationId xmlns:p14="http://schemas.microsoft.com/office/powerpoint/2010/main" val="3102625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AxureRP</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57C1970-7804-4B8E-B05D-1931C4E777B3}"/>
              </a:ext>
            </a:extLst>
          </p:cNvPr>
          <p:cNvSpPr txBox="1"/>
          <p:nvPr/>
        </p:nvSpPr>
        <p:spPr>
          <a:xfrm>
            <a:off x="373496" y="2390692"/>
            <a:ext cx="4565374" cy="3046988"/>
          </a:xfrm>
          <a:prstGeom prst="rect">
            <a:avLst/>
          </a:prstGeom>
          <a:noFill/>
        </p:spPr>
        <p:txBody>
          <a:bodyPr wrap="square" rtlCol="0">
            <a:spAutoFit/>
          </a:bodyPr>
          <a:lstStyle/>
          <a:p>
            <a:r>
              <a:rPr lang="en-US" altLang="zh-CN" sz="2400" dirty="0" err="1">
                <a:latin typeface="微软雅黑" panose="020B0503020204020204" pitchFamily="34" charset="-122"/>
                <a:ea typeface="微软雅黑" panose="020B0503020204020204" pitchFamily="34" charset="-122"/>
              </a:rPr>
              <a:t>AxureRP</a:t>
            </a:r>
            <a:r>
              <a:rPr lang="zh-CN" altLang="en-US" sz="2400" dirty="0">
                <a:latin typeface="微软雅黑" panose="020B0503020204020204" pitchFamily="34" charset="-122"/>
                <a:ea typeface="微软雅黑" panose="020B0503020204020204" pitchFamily="34" charset="-122"/>
              </a:rPr>
              <a:t>目前被很多大公司采用，成为创造成功产品必备的原型工具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国内的淘宝网、雅虎、腾讯、当当网等公司的产品经理也在使用。其主要使用者包括：商业分析师、信息架构师、可用性专家、产品经理、</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咨询师、用户体验设计师、交互设计师</a:t>
            </a:r>
          </a:p>
        </p:txBody>
      </p:sp>
      <p:sp>
        <p:nvSpPr>
          <p:cNvPr id="3" name="矩形 2">
            <a:extLst>
              <a:ext uri="{FF2B5EF4-FFF2-40B4-BE49-F238E27FC236}">
                <a16:creationId xmlns:a16="http://schemas.microsoft.com/office/drawing/2014/main" id="{322285D1-30A8-4D9D-B890-ACFA92BA450D}"/>
              </a:ext>
            </a:extLst>
          </p:cNvPr>
          <p:cNvSpPr/>
          <p:nvPr/>
        </p:nvSpPr>
        <p:spPr>
          <a:xfrm>
            <a:off x="123128" y="1016859"/>
            <a:ext cx="4815742" cy="707886"/>
          </a:xfrm>
          <a:prstGeom prst="rect">
            <a:avLst/>
          </a:prstGeom>
          <a:noFill/>
        </p:spPr>
        <p:txBody>
          <a:bodyPr wrap="none" lIns="91440" tIns="45720" rIns="91440" bIns="45720">
            <a:spAutoFit/>
          </a:bodyPr>
          <a:lstStyle/>
          <a:p>
            <a:pPr algn="ctr"/>
            <a:r>
              <a:rPr lang="zh-CN" altLang="en-US" sz="4000" b="1" cap="none" spc="0" dirty="0">
                <a:ln w="0"/>
                <a:solidFill>
                  <a:schemeClr val="tx1"/>
                </a:solidFill>
                <a:effectLst>
                  <a:outerShdw blurRad="38100" dist="19050" dir="2700000" algn="tl" rotWithShape="0">
                    <a:schemeClr val="dk1">
                      <a:alpha val="40000"/>
                    </a:schemeClr>
                  </a:outerShdw>
                </a:effectLst>
              </a:rPr>
              <a:t>产品面向的客户人群</a:t>
            </a:r>
          </a:p>
        </p:txBody>
      </p:sp>
      <p:pic>
        <p:nvPicPr>
          <p:cNvPr id="9" name="图片 8">
            <a:extLst>
              <a:ext uri="{FF2B5EF4-FFF2-40B4-BE49-F238E27FC236}">
                <a16:creationId xmlns:a16="http://schemas.microsoft.com/office/drawing/2014/main" id="{A6A65EDC-2506-44EE-A110-8BB2127E1704}"/>
              </a:ext>
            </a:extLst>
          </p:cNvPr>
          <p:cNvPicPr>
            <a:picLocks noChangeAspect="1"/>
          </p:cNvPicPr>
          <p:nvPr/>
        </p:nvPicPr>
        <p:blipFill>
          <a:blip r:embed="rId2"/>
          <a:stretch>
            <a:fillRect/>
          </a:stretch>
        </p:blipFill>
        <p:spPr>
          <a:xfrm>
            <a:off x="6096000" y="5536830"/>
            <a:ext cx="4897409" cy="1296219"/>
          </a:xfrm>
          <a:prstGeom prst="rect">
            <a:avLst/>
          </a:prstGeom>
        </p:spPr>
      </p:pic>
      <p:pic>
        <p:nvPicPr>
          <p:cNvPr id="1026" name="Picture 2">
            <a:extLst>
              <a:ext uri="{FF2B5EF4-FFF2-40B4-BE49-F238E27FC236}">
                <a16:creationId xmlns:a16="http://schemas.microsoft.com/office/drawing/2014/main" id="{76B04352-B246-4F92-ADD9-F589C95C2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077" y="726440"/>
            <a:ext cx="3750945" cy="12522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71D013D-4642-4940-A0E9-9FDD926755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4743" y="2388879"/>
            <a:ext cx="2709961" cy="15253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B5FF055-2817-41F1-AD86-803825B9D5E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2684" y="1779644"/>
            <a:ext cx="1598930" cy="15989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9F21C07-2019-40F8-8DA5-5E3303ED4E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9736" y="3641025"/>
            <a:ext cx="2580478" cy="171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837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AxureRP</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322285D1-30A8-4D9D-B890-ACFA92BA450D}"/>
              </a:ext>
            </a:extLst>
          </p:cNvPr>
          <p:cNvSpPr/>
          <p:nvPr/>
        </p:nvSpPr>
        <p:spPr>
          <a:xfrm>
            <a:off x="304800" y="947351"/>
            <a:ext cx="4145686" cy="769441"/>
          </a:xfrm>
          <a:prstGeom prst="rect">
            <a:avLst/>
          </a:prstGeom>
          <a:noFill/>
        </p:spPr>
        <p:txBody>
          <a:bodyPr wrap="none" lIns="91440" tIns="45720" rIns="91440" bIns="45720">
            <a:spAutoFit/>
          </a:bodyPr>
          <a:lstStyle/>
          <a:p>
            <a:pPr algn="ctr"/>
            <a:r>
              <a:rPr lang="zh-CN" altLang="en-US" sz="4400" b="1" dirty="0">
                <a:ln w="0"/>
                <a:effectLst>
                  <a:outerShdw blurRad="38100" dist="19050" dir="2700000" algn="tl" rotWithShape="0">
                    <a:schemeClr val="dk1">
                      <a:alpha val="40000"/>
                    </a:schemeClr>
                  </a:outerShdw>
                </a:effectLst>
              </a:rPr>
              <a:t>产品的主要功能</a:t>
            </a:r>
            <a:endParaRPr lang="zh-CN" altLang="en-US" sz="4400" b="1" cap="none" spc="0" dirty="0">
              <a:ln w="0"/>
              <a:solidFill>
                <a:schemeClr val="tx1"/>
              </a:solidFill>
              <a:effectLst>
                <a:outerShdw blurRad="38100" dist="19050" dir="2700000" algn="tl" rotWithShape="0">
                  <a:schemeClr val="dk1">
                    <a:alpha val="40000"/>
                  </a:schemeClr>
                </a:outerShdw>
              </a:effectLst>
            </a:endParaRPr>
          </a:p>
        </p:txBody>
      </p:sp>
      <p:pic>
        <p:nvPicPr>
          <p:cNvPr id="10" name="图片 9">
            <a:extLst>
              <a:ext uri="{FF2B5EF4-FFF2-40B4-BE49-F238E27FC236}">
                <a16:creationId xmlns:a16="http://schemas.microsoft.com/office/drawing/2014/main" id="{93E0995E-EAE4-49F7-9C3A-33EF691F8BD3}"/>
              </a:ext>
            </a:extLst>
          </p:cNvPr>
          <p:cNvPicPr>
            <a:picLocks noChangeAspect="1"/>
          </p:cNvPicPr>
          <p:nvPr/>
        </p:nvPicPr>
        <p:blipFill>
          <a:blip r:embed="rId2"/>
          <a:stretch>
            <a:fillRect/>
          </a:stretch>
        </p:blipFill>
        <p:spPr>
          <a:xfrm>
            <a:off x="5787616" y="410956"/>
            <a:ext cx="5997983" cy="2895489"/>
          </a:xfrm>
          <a:prstGeom prst="rect">
            <a:avLst/>
          </a:prstGeom>
        </p:spPr>
      </p:pic>
      <p:pic>
        <p:nvPicPr>
          <p:cNvPr id="11" name="图片 10">
            <a:extLst>
              <a:ext uri="{FF2B5EF4-FFF2-40B4-BE49-F238E27FC236}">
                <a16:creationId xmlns:a16="http://schemas.microsoft.com/office/drawing/2014/main" id="{0754C77A-8655-4FEA-8A35-B4851E41F66A}"/>
              </a:ext>
            </a:extLst>
          </p:cNvPr>
          <p:cNvPicPr>
            <a:picLocks noChangeAspect="1"/>
          </p:cNvPicPr>
          <p:nvPr/>
        </p:nvPicPr>
        <p:blipFill>
          <a:blip r:embed="rId3"/>
          <a:stretch>
            <a:fillRect/>
          </a:stretch>
        </p:blipFill>
        <p:spPr>
          <a:xfrm>
            <a:off x="5738335" y="3429000"/>
            <a:ext cx="6236497" cy="3382427"/>
          </a:xfrm>
          <a:prstGeom prst="rect">
            <a:avLst/>
          </a:prstGeom>
        </p:spPr>
      </p:pic>
      <p:sp>
        <p:nvSpPr>
          <p:cNvPr id="13" name="文本框 12">
            <a:extLst>
              <a:ext uri="{FF2B5EF4-FFF2-40B4-BE49-F238E27FC236}">
                <a16:creationId xmlns:a16="http://schemas.microsoft.com/office/drawing/2014/main" id="{D2B95755-9A9B-4EFA-8193-88A12F32F97D}"/>
              </a:ext>
            </a:extLst>
          </p:cNvPr>
          <p:cNvSpPr txBox="1"/>
          <p:nvPr/>
        </p:nvSpPr>
        <p:spPr>
          <a:xfrm>
            <a:off x="332173" y="2251544"/>
            <a:ext cx="4565374" cy="4154984"/>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Axure RP</a:t>
            </a:r>
            <a:r>
              <a:rPr lang="zh-CN" altLang="en-US" sz="2400" dirty="0">
                <a:latin typeface="微软雅黑" panose="020B0503020204020204" pitchFamily="34" charset="-122"/>
                <a:ea typeface="微软雅黑" panose="020B0503020204020204" pitchFamily="34" charset="-122"/>
              </a:rPr>
              <a:t>是美国</a:t>
            </a:r>
            <a:r>
              <a:rPr lang="en-US" altLang="zh-CN" sz="2400" dirty="0">
                <a:latin typeface="微软雅黑" panose="020B0503020204020204" pitchFamily="34" charset="-122"/>
                <a:ea typeface="微软雅黑" panose="020B0503020204020204" pitchFamily="34" charset="-122"/>
              </a:rPr>
              <a:t>Axure of</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Software Solution </a:t>
            </a:r>
            <a:r>
              <a:rPr lang="zh-CN" altLang="en-US" sz="2400" dirty="0">
                <a:latin typeface="微软雅黑" panose="020B0503020204020204" pitchFamily="34" charset="-122"/>
                <a:ea typeface="微软雅黑" panose="020B0503020204020204" pitchFamily="34" charset="-122"/>
              </a:rPr>
              <a:t>公司的旗舰产品</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是一个专业的快速原型设计工具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让负责定义需求和规格、设计功能和界面的专家能够快速创建应用软件或</a:t>
            </a:r>
            <a:r>
              <a:rPr lang="en-US" altLang="zh-CN" sz="2400" dirty="0">
                <a:latin typeface="微软雅黑" panose="020B0503020204020204" pitchFamily="34" charset="-122"/>
                <a:ea typeface="微软雅黑" panose="020B0503020204020204" pitchFamily="34" charset="-122"/>
              </a:rPr>
              <a:t>Web</a:t>
            </a:r>
            <a:r>
              <a:rPr lang="zh-CN" altLang="en-US" sz="2400" dirty="0">
                <a:latin typeface="微软雅黑" panose="020B0503020204020204" pitchFamily="34" charset="-122"/>
                <a:ea typeface="微软雅黑" panose="020B0503020204020204" pitchFamily="34" charset="-122"/>
              </a:rPr>
              <a:t>网站的线框图、流程图、原型和规格说明文档。作为专业的原型设计工具，它能够快速、高效地建立原型，同时支持多人协作设计和版本控制管理</a:t>
            </a:r>
          </a:p>
        </p:txBody>
      </p:sp>
    </p:spTree>
    <p:extLst>
      <p:ext uri="{BB962C8B-B14F-4D97-AF65-F5344CB8AC3E}">
        <p14:creationId xmlns:p14="http://schemas.microsoft.com/office/powerpoint/2010/main" val="3144870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322285D1-30A8-4D9D-B890-ACFA92BA450D}"/>
              </a:ext>
            </a:extLst>
          </p:cNvPr>
          <p:cNvSpPr/>
          <p:nvPr/>
        </p:nvSpPr>
        <p:spPr>
          <a:xfrm>
            <a:off x="434919" y="1016859"/>
            <a:ext cx="3890809" cy="1200329"/>
          </a:xfrm>
          <a:prstGeom prst="rect">
            <a:avLst/>
          </a:prstGeom>
          <a:noFill/>
        </p:spPr>
        <p:txBody>
          <a:bodyPr wrap="none" lIns="91440" tIns="45720" rIns="91440" bIns="45720">
            <a:spAutoFit/>
          </a:bodyPr>
          <a:lstStyle/>
          <a:p>
            <a:pPr algn="ctr"/>
            <a:r>
              <a:rPr lang="zh-CN" altLang="en-US" sz="7200" b="1" dirty="0">
                <a:ln w="0"/>
                <a:effectLst>
                  <a:outerShdw blurRad="38100" dist="19050" dir="2700000" algn="tl" rotWithShape="0">
                    <a:schemeClr val="dk1">
                      <a:alpha val="40000"/>
                    </a:schemeClr>
                  </a:outerShdw>
                </a:effectLst>
              </a:rPr>
              <a:t>团队协作</a:t>
            </a:r>
            <a:endParaRPr lang="zh-CN" altLang="en-US" sz="7200" b="1" cap="none" spc="0" dirty="0">
              <a:ln w="0"/>
              <a:solidFill>
                <a:schemeClr val="tx1"/>
              </a:solidFill>
              <a:effectLst>
                <a:outerShdw blurRad="38100" dist="19050" dir="2700000" algn="tl" rotWithShape="0">
                  <a:schemeClr val="dk1">
                    <a:alpha val="40000"/>
                  </a:schemeClr>
                </a:outerShdw>
              </a:effectLst>
            </a:endParaRPr>
          </a:p>
        </p:txBody>
      </p:sp>
      <p:pic>
        <p:nvPicPr>
          <p:cNvPr id="10" name="图片 9">
            <a:extLst>
              <a:ext uri="{FF2B5EF4-FFF2-40B4-BE49-F238E27FC236}">
                <a16:creationId xmlns:a16="http://schemas.microsoft.com/office/drawing/2014/main" id="{0D41118E-ADD6-45F2-BC90-FA37932D936D}"/>
              </a:ext>
            </a:extLst>
          </p:cNvPr>
          <p:cNvPicPr>
            <a:picLocks noChangeAspect="1"/>
          </p:cNvPicPr>
          <p:nvPr/>
        </p:nvPicPr>
        <p:blipFill>
          <a:blip r:embed="rId2"/>
          <a:stretch>
            <a:fillRect/>
          </a:stretch>
        </p:blipFill>
        <p:spPr>
          <a:xfrm>
            <a:off x="5439758" y="795020"/>
            <a:ext cx="6691282" cy="4738221"/>
          </a:xfrm>
          <a:prstGeom prst="rect">
            <a:avLst/>
          </a:prstGeom>
        </p:spPr>
      </p:pic>
      <p:sp>
        <p:nvSpPr>
          <p:cNvPr id="13" name="文本框 12">
            <a:extLst>
              <a:ext uri="{FF2B5EF4-FFF2-40B4-BE49-F238E27FC236}">
                <a16:creationId xmlns:a16="http://schemas.microsoft.com/office/drawing/2014/main" id="{9D02417F-10DA-429B-9211-2CD89A0937F6}"/>
              </a:ext>
            </a:extLst>
          </p:cNvPr>
          <p:cNvSpPr txBox="1"/>
          <p:nvPr/>
        </p:nvSpPr>
        <p:spPr>
          <a:xfrm>
            <a:off x="651786" y="30480"/>
            <a:ext cx="4484094" cy="954107"/>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AxureRP</a:t>
            </a:r>
            <a:r>
              <a:rPr lang="zh-CN" altLang="en-US" sz="2800" b="1" dirty="0">
                <a:solidFill>
                  <a:srgbClr val="595959"/>
                </a:solidFill>
                <a:latin typeface="幼圆" panose="02010509060101010101" pitchFamily="49" charset="-122"/>
                <a:ea typeface="幼圆" panose="02010509060101010101" pitchFamily="49" charset="-122"/>
              </a:rPr>
              <a:t>简介</a:t>
            </a:r>
            <a:r>
              <a:rPr lang="en-US" altLang="zh-CN" sz="2800" b="1" dirty="0">
                <a:solidFill>
                  <a:srgbClr val="FF0000"/>
                </a:solidFill>
                <a:latin typeface="幼圆" panose="02010509060101010101" pitchFamily="49" charset="-122"/>
                <a:ea typeface="幼圆" panose="02010509060101010101" pitchFamily="49" charset="-122"/>
              </a:rPr>
              <a:t>(</a:t>
            </a:r>
            <a:r>
              <a:rPr lang="zh-CN" altLang="en-US" sz="2800" b="1" dirty="0">
                <a:solidFill>
                  <a:srgbClr val="FF0000"/>
                </a:solidFill>
                <a:latin typeface="幼圆" panose="02010509060101010101" pitchFamily="49" charset="-122"/>
                <a:ea typeface="幼圆" panose="02010509060101010101" pitchFamily="49" charset="-122"/>
              </a:rPr>
              <a:t>这张不知道要不要）</a:t>
            </a:r>
          </a:p>
        </p:txBody>
      </p:sp>
      <p:sp>
        <p:nvSpPr>
          <p:cNvPr id="4" name="文本框 3">
            <a:extLst>
              <a:ext uri="{FF2B5EF4-FFF2-40B4-BE49-F238E27FC236}">
                <a16:creationId xmlns:a16="http://schemas.microsoft.com/office/drawing/2014/main" id="{8D426E83-DF04-4395-86A2-AD50C0724699}"/>
              </a:ext>
            </a:extLst>
          </p:cNvPr>
          <p:cNvSpPr txBox="1"/>
          <p:nvPr/>
        </p:nvSpPr>
        <p:spPr>
          <a:xfrm>
            <a:off x="304800" y="2787926"/>
            <a:ext cx="4550465" cy="2677656"/>
          </a:xfrm>
          <a:prstGeom prst="rect">
            <a:avLst/>
          </a:prstGeom>
          <a:noFill/>
        </p:spPr>
        <p:txBody>
          <a:bodyPr wrap="square" rtlCol="0">
            <a:spAutoFit/>
          </a:bodyPr>
          <a:lstStyle/>
          <a:p>
            <a:r>
              <a:rPr lang="en-US" altLang="zh-CN" sz="2400" dirty="0" err="1"/>
              <a:t>AxureRP</a:t>
            </a:r>
            <a:r>
              <a:rPr lang="zh-CN" altLang="en-US" sz="2400" dirty="0"/>
              <a:t>允许多人工作在相同地文件上，使它更容易去进行团队协作。创建一个</a:t>
            </a:r>
            <a:r>
              <a:rPr lang="en-US" altLang="zh-CN" sz="2400" dirty="0"/>
              <a:t>”Team Project”</a:t>
            </a:r>
            <a:r>
              <a:rPr lang="zh-CN" altLang="en-US" sz="2400" dirty="0"/>
              <a:t>在</a:t>
            </a:r>
            <a:r>
              <a:rPr lang="en-US" altLang="zh-CN" sz="2400" dirty="0"/>
              <a:t>Axure Share</a:t>
            </a:r>
            <a:r>
              <a:rPr lang="zh-CN" altLang="en-US" sz="2400" dirty="0"/>
              <a:t>上或者</a:t>
            </a:r>
            <a:r>
              <a:rPr lang="en-US" altLang="zh-CN" sz="2400" dirty="0"/>
              <a:t>SVN</a:t>
            </a:r>
            <a:r>
              <a:rPr lang="zh-CN" altLang="en-US" sz="2400" dirty="0"/>
              <a:t>使用</a:t>
            </a:r>
            <a:r>
              <a:rPr lang="en-US" altLang="zh-CN" sz="2400" dirty="0"/>
              <a:t>check-in </a:t>
            </a:r>
            <a:r>
              <a:rPr lang="zh-CN" altLang="en-US" sz="2400" dirty="0"/>
              <a:t>和</a:t>
            </a:r>
            <a:r>
              <a:rPr lang="en-US" altLang="zh-CN" sz="2400" dirty="0"/>
              <a:t>check –out</a:t>
            </a:r>
            <a:r>
              <a:rPr lang="zh-CN" altLang="en-US" sz="2400" dirty="0"/>
              <a:t>系统去管理，</a:t>
            </a:r>
            <a:r>
              <a:rPr lang="en-US" altLang="zh-CN" sz="2400" dirty="0"/>
              <a:t>Team Project</a:t>
            </a:r>
            <a:r>
              <a:rPr lang="zh-CN" altLang="en-US" sz="2400" dirty="0"/>
              <a:t>同样有历史记录和注释针对每个</a:t>
            </a:r>
            <a:r>
              <a:rPr lang="en-US" altLang="zh-CN" sz="2400" dirty="0"/>
              <a:t>check-in.</a:t>
            </a:r>
            <a:endParaRPr lang="zh-CN" altLang="en-US" sz="2400" dirty="0"/>
          </a:p>
        </p:txBody>
      </p:sp>
    </p:spTree>
    <p:extLst>
      <p:ext uri="{BB962C8B-B14F-4D97-AF65-F5344CB8AC3E}">
        <p14:creationId xmlns:p14="http://schemas.microsoft.com/office/powerpoint/2010/main" val="3385158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5" y="30480"/>
            <a:ext cx="4804797"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JustinmindPrototyper</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id="{67B592E5-1B61-402D-9E0D-A4B980D7DC59}"/>
              </a:ext>
            </a:extLst>
          </p:cNvPr>
          <p:cNvSpPr/>
          <p:nvPr/>
        </p:nvSpPr>
        <p:spPr>
          <a:xfrm>
            <a:off x="5357022" y="729404"/>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124A81C9-437D-4C07-8F36-B2995A394D28}"/>
              </a:ext>
            </a:extLst>
          </p:cNvPr>
          <p:cNvSpPr/>
          <p:nvPr/>
        </p:nvSpPr>
        <p:spPr>
          <a:xfrm>
            <a:off x="3427490" y="5741750"/>
            <a:ext cx="5724644"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用一用，马上就会</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 name="文本框 1">
            <a:extLst>
              <a:ext uri="{FF2B5EF4-FFF2-40B4-BE49-F238E27FC236}">
                <a16:creationId xmlns:a16="http://schemas.microsoft.com/office/drawing/2014/main" id="{AA1E63B4-62D9-4B5D-B257-A32F72439553}"/>
              </a:ext>
            </a:extLst>
          </p:cNvPr>
          <p:cNvSpPr txBox="1"/>
          <p:nvPr/>
        </p:nvSpPr>
        <p:spPr>
          <a:xfrm>
            <a:off x="304800" y="1713565"/>
            <a:ext cx="4527274" cy="3046988"/>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JustinMind</a:t>
            </a:r>
            <a:r>
              <a:rPr lang="zh-CN" altLang="en-US" sz="2400" dirty="0">
                <a:latin typeface="微软雅黑" panose="020B0503020204020204" pitchFamily="34" charset="-122"/>
                <a:ea typeface="微软雅黑" panose="020B0503020204020204" pitchFamily="34" charset="-122"/>
              </a:rPr>
              <a:t>是由西班牙</a:t>
            </a:r>
            <a:r>
              <a:rPr lang="en-US" altLang="zh-CN" sz="2400" dirty="0" err="1">
                <a:latin typeface="微软雅黑" panose="020B0503020204020204" pitchFamily="34" charset="-122"/>
                <a:ea typeface="微软雅黑" panose="020B0503020204020204" pitchFamily="34" charset="-122"/>
              </a:rPr>
              <a:t>JustinMind</a:t>
            </a:r>
            <a:r>
              <a:rPr lang="zh-CN" altLang="en-US" sz="2400" dirty="0">
                <a:latin typeface="微软雅黑" panose="020B0503020204020204" pitchFamily="34" charset="-122"/>
                <a:ea typeface="微软雅黑" panose="020B0503020204020204" pitchFamily="34" charset="-122"/>
              </a:rPr>
              <a:t>公司出品的原型制作工具，可以输出</a:t>
            </a:r>
            <a:r>
              <a:rPr lang="en-US" altLang="zh-CN" sz="2400" dirty="0">
                <a:latin typeface="微软雅黑" panose="020B0503020204020204" pitchFamily="34" charset="-122"/>
                <a:ea typeface="微软雅黑" panose="020B0503020204020204" pitchFamily="34" charset="-122"/>
              </a:rPr>
              <a:t>Html</a:t>
            </a:r>
            <a:r>
              <a:rPr lang="zh-CN" altLang="en-US" sz="2400" dirty="0">
                <a:latin typeface="微软雅黑" panose="020B0503020204020204" pitchFamily="34" charset="-122"/>
                <a:ea typeface="微软雅黑" panose="020B0503020204020204" pitchFamily="34" charset="-122"/>
              </a:rPr>
              <a:t>页面</a:t>
            </a:r>
            <a:r>
              <a:rPr lang="en-US" altLang="zh-CN" sz="2400" dirty="0">
                <a:latin typeface="微软雅黑" panose="020B0503020204020204" pitchFamily="34" charset="-122"/>
                <a:ea typeface="微软雅黑" panose="020B0503020204020204" pitchFamily="34" charset="-122"/>
              </a:rPr>
              <a:t>.</a:t>
            </a:r>
          </a:p>
          <a:p>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justinmind</a:t>
            </a:r>
            <a:r>
              <a:rPr lang="zh-CN" altLang="en-US" sz="2400" dirty="0">
                <a:latin typeface="微软雅黑" panose="020B0503020204020204" pitchFamily="34" charset="-122"/>
                <a:ea typeface="微软雅黑" panose="020B0503020204020204" pitchFamily="34" charset="-122"/>
              </a:rPr>
              <a:t>的可视化工作环境可以让你轻松快捷的以鼠标的方式创建带有注释的高保真原型。不用进行编程，就可以在原型上定义简单连接和高级交互</a:t>
            </a:r>
          </a:p>
        </p:txBody>
      </p:sp>
      <p:pic>
        <p:nvPicPr>
          <p:cNvPr id="1026" name="Picture 2" descr="https://timgsa.baidu.com/timg?image&amp;quality=80&amp;size=b9999_10000&amp;sec=1541311666342&amp;di=a08d11dd7c3149c905daa66af68b75f6&amp;imgtype=0&amp;src=http%3A%2F%2F4.pic.pc6.com%2Fup%2F2016-1%2F2016111174056.png">
            <a:extLst>
              <a:ext uri="{FF2B5EF4-FFF2-40B4-BE49-F238E27FC236}">
                <a16:creationId xmlns:a16="http://schemas.microsoft.com/office/drawing/2014/main" id="{7C27200B-649A-411F-8E0F-62B9BBC4C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547" y="553700"/>
            <a:ext cx="5097670" cy="509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977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20713"/>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9878" y="1185332"/>
            <a:ext cx="2760133"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713750" y="1183632"/>
            <a:ext cx="2414841" cy="584775"/>
          </a:xfrm>
          <a:prstGeom prst="rect">
            <a:avLst/>
          </a:prstGeom>
          <a:noFill/>
        </p:spPr>
        <p:txBody>
          <a:bodyPr wrap="square" rtlCol="0">
            <a:spAutoFit/>
          </a:bodyPr>
          <a:lstStyle/>
          <a:p>
            <a:r>
              <a:rPr lang="en-US" altLang="zh-CN" sz="3200" dirty="0">
                <a:solidFill>
                  <a:srgbClr val="595959"/>
                </a:solidFill>
              </a:rPr>
              <a:t>ADD LOGO</a:t>
            </a:r>
            <a:endParaRPr lang="zh-CN" altLang="en-US" sz="3200" dirty="0">
              <a:solidFill>
                <a:srgbClr val="595959"/>
              </a:solidFill>
            </a:endParaRPr>
          </a:p>
        </p:txBody>
      </p:sp>
      <p:sp>
        <p:nvSpPr>
          <p:cNvPr id="7" name="文本框 6"/>
          <p:cNvSpPr txBox="1"/>
          <p:nvPr/>
        </p:nvSpPr>
        <p:spPr>
          <a:xfrm>
            <a:off x="-79512" y="1086558"/>
            <a:ext cx="1093303" cy="584775"/>
          </a:xfrm>
          <a:prstGeom prst="rect">
            <a:avLst/>
          </a:prstGeom>
          <a:noFill/>
        </p:spPr>
        <p:txBody>
          <a:bodyPr wrap="square" rtlCol="0">
            <a:spAutoFit/>
          </a:bodyPr>
          <a:lstStyle/>
          <a:p>
            <a:r>
              <a:rPr lang="zh-CN" altLang="en-US" sz="3200" b="1" dirty="0">
                <a:solidFill>
                  <a:srgbClr val="595959"/>
                </a:solidFill>
                <a:latin typeface="幼圆" panose="02010509060101010101" pitchFamily="49" charset="-122"/>
                <a:ea typeface="幼圆" panose="02010509060101010101" pitchFamily="49" charset="-122"/>
              </a:rPr>
              <a:t>目录</a:t>
            </a:r>
          </a:p>
        </p:txBody>
      </p:sp>
      <p:sp>
        <p:nvSpPr>
          <p:cNvPr id="9" name="文本框 8"/>
          <p:cNvSpPr txBox="1"/>
          <p:nvPr/>
        </p:nvSpPr>
        <p:spPr>
          <a:xfrm>
            <a:off x="805437" y="1166070"/>
            <a:ext cx="2414841" cy="584775"/>
          </a:xfrm>
          <a:prstGeom prst="rect">
            <a:avLst/>
          </a:prstGeom>
          <a:noFill/>
        </p:spPr>
        <p:txBody>
          <a:bodyPr wrap="square" rtlCol="0">
            <a:spAutoFit/>
          </a:bodyPr>
          <a:lstStyle/>
          <a:p>
            <a:r>
              <a:rPr lang="en-US" altLang="zh-CN" sz="3200" dirty="0">
                <a:solidFill>
                  <a:srgbClr val="595959"/>
                </a:solidFill>
              </a:rPr>
              <a:t>CONTEXTS</a:t>
            </a:r>
            <a:endParaRPr lang="zh-CN" altLang="en-US" sz="3200" dirty="0">
              <a:solidFill>
                <a:srgbClr val="595959"/>
              </a:solidFill>
            </a:endParaRPr>
          </a:p>
        </p:txBody>
      </p:sp>
      <p:sp>
        <p:nvSpPr>
          <p:cNvPr id="10" name="文本框 9"/>
          <p:cNvSpPr txBox="1"/>
          <p:nvPr/>
        </p:nvSpPr>
        <p:spPr>
          <a:xfrm>
            <a:off x="5426765" y="3429000"/>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05</a:t>
            </a:r>
            <a:endParaRPr lang="zh-CN" altLang="en-US" sz="4800" dirty="0">
              <a:solidFill>
                <a:schemeClr val="bg1"/>
              </a:solidFill>
              <a:latin typeface="Broadway" panose="04040905080B02020502" pitchFamily="82" charset="0"/>
            </a:endParaRPr>
          </a:p>
        </p:txBody>
      </p:sp>
      <p:sp>
        <p:nvSpPr>
          <p:cNvPr id="17" name="文本框 16"/>
          <p:cNvSpPr txBox="1"/>
          <p:nvPr/>
        </p:nvSpPr>
        <p:spPr>
          <a:xfrm>
            <a:off x="6301407" y="3582888"/>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请在此输入目录标题</a:t>
            </a:r>
          </a:p>
        </p:txBody>
      </p:sp>
      <p:sp>
        <p:nvSpPr>
          <p:cNvPr id="24" name="文本框 23"/>
          <p:cNvSpPr txBox="1"/>
          <p:nvPr/>
        </p:nvSpPr>
        <p:spPr>
          <a:xfrm>
            <a:off x="5466522" y="2019727"/>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04</a:t>
            </a:r>
            <a:endParaRPr lang="zh-CN" altLang="en-US" sz="4800" dirty="0">
              <a:solidFill>
                <a:schemeClr val="bg1"/>
              </a:solidFill>
              <a:latin typeface="Broadway" panose="04040905080B02020502" pitchFamily="82" charset="0"/>
            </a:endParaRPr>
          </a:p>
        </p:txBody>
      </p:sp>
      <p:sp>
        <p:nvSpPr>
          <p:cNvPr id="25" name="文本框 24"/>
          <p:cNvSpPr txBox="1"/>
          <p:nvPr/>
        </p:nvSpPr>
        <p:spPr>
          <a:xfrm>
            <a:off x="6341164" y="2173615"/>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请在此输入目录标题</a:t>
            </a:r>
          </a:p>
        </p:txBody>
      </p:sp>
      <p:sp>
        <p:nvSpPr>
          <p:cNvPr id="37" name="文本框 36"/>
          <p:cNvSpPr txBox="1"/>
          <p:nvPr/>
        </p:nvSpPr>
        <p:spPr>
          <a:xfrm>
            <a:off x="5426765" y="4838273"/>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06</a:t>
            </a:r>
            <a:endParaRPr lang="zh-CN" altLang="en-US" sz="4800" dirty="0">
              <a:solidFill>
                <a:schemeClr val="bg1"/>
              </a:solidFill>
              <a:latin typeface="Broadway" panose="04040905080B02020502" pitchFamily="82" charset="0"/>
            </a:endParaRPr>
          </a:p>
        </p:txBody>
      </p:sp>
      <p:sp>
        <p:nvSpPr>
          <p:cNvPr id="38" name="文本框 37"/>
          <p:cNvSpPr txBox="1"/>
          <p:nvPr/>
        </p:nvSpPr>
        <p:spPr>
          <a:xfrm>
            <a:off x="6301407" y="4992161"/>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请在此输入目录标题</a:t>
            </a:r>
          </a:p>
        </p:txBody>
      </p:sp>
      <p:sp>
        <p:nvSpPr>
          <p:cNvPr id="78" name="文本框 77"/>
          <p:cNvSpPr txBox="1"/>
          <p:nvPr/>
        </p:nvSpPr>
        <p:spPr>
          <a:xfrm>
            <a:off x="636104" y="3409122"/>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02</a:t>
            </a:r>
            <a:endParaRPr lang="zh-CN" altLang="en-US" sz="4800" dirty="0">
              <a:solidFill>
                <a:schemeClr val="bg1"/>
              </a:solidFill>
              <a:latin typeface="Broadway" panose="04040905080B02020502" pitchFamily="82" charset="0"/>
            </a:endParaRPr>
          </a:p>
        </p:txBody>
      </p:sp>
      <p:sp>
        <p:nvSpPr>
          <p:cNvPr id="79" name="文本框 78"/>
          <p:cNvSpPr txBox="1"/>
          <p:nvPr/>
        </p:nvSpPr>
        <p:spPr>
          <a:xfrm>
            <a:off x="1510746" y="3563010"/>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请在此输入目录标题</a:t>
            </a:r>
          </a:p>
        </p:txBody>
      </p:sp>
      <p:sp>
        <p:nvSpPr>
          <p:cNvPr id="76" name="文本框 75"/>
          <p:cNvSpPr txBox="1"/>
          <p:nvPr/>
        </p:nvSpPr>
        <p:spPr>
          <a:xfrm>
            <a:off x="675861" y="1999849"/>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01</a:t>
            </a:r>
            <a:endParaRPr lang="zh-CN" altLang="en-US" sz="4800" dirty="0">
              <a:solidFill>
                <a:schemeClr val="bg1"/>
              </a:solidFill>
              <a:latin typeface="Broadway" panose="04040905080B02020502" pitchFamily="82" charset="0"/>
            </a:endParaRPr>
          </a:p>
        </p:txBody>
      </p:sp>
      <p:sp>
        <p:nvSpPr>
          <p:cNvPr id="77" name="文本框 76"/>
          <p:cNvSpPr txBox="1"/>
          <p:nvPr/>
        </p:nvSpPr>
        <p:spPr>
          <a:xfrm>
            <a:off x="1550503" y="2153737"/>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请在此输入目录标题</a:t>
            </a:r>
          </a:p>
        </p:txBody>
      </p:sp>
      <p:sp>
        <p:nvSpPr>
          <p:cNvPr id="74" name="文本框 73"/>
          <p:cNvSpPr txBox="1"/>
          <p:nvPr/>
        </p:nvSpPr>
        <p:spPr>
          <a:xfrm>
            <a:off x="636104" y="4818395"/>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03</a:t>
            </a:r>
            <a:endParaRPr lang="zh-CN" altLang="en-US" sz="4800" dirty="0">
              <a:solidFill>
                <a:schemeClr val="bg1"/>
              </a:solidFill>
              <a:latin typeface="Broadway" panose="04040905080B02020502" pitchFamily="82" charset="0"/>
            </a:endParaRPr>
          </a:p>
        </p:txBody>
      </p:sp>
      <p:sp>
        <p:nvSpPr>
          <p:cNvPr id="75" name="文本框 74"/>
          <p:cNvSpPr txBox="1"/>
          <p:nvPr/>
        </p:nvSpPr>
        <p:spPr>
          <a:xfrm>
            <a:off x="1510746" y="4972283"/>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请在此输入目录标题</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C2777E-A0D9-401A-A0E4-15EBE0200B9D}"/>
              </a:ext>
            </a:extLst>
          </p:cNvPr>
          <p:cNvPicPr>
            <a:picLocks noChangeAspect="1"/>
          </p:cNvPicPr>
          <p:nvPr/>
        </p:nvPicPr>
        <p:blipFill>
          <a:blip r:embed="rId2"/>
          <a:stretch>
            <a:fillRect/>
          </a:stretch>
        </p:blipFill>
        <p:spPr>
          <a:xfrm>
            <a:off x="-42830" y="11962"/>
            <a:ext cx="12234830" cy="6834076"/>
          </a:xfrm>
          <a:prstGeom prst="rect">
            <a:avLst/>
          </a:prstGeom>
        </p:spPr>
      </p:pic>
    </p:spTree>
    <p:extLst>
      <p:ext uri="{BB962C8B-B14F-4D97-AF65-F5344CB8AC3E}">
        <p14:creationId xmlns:p14="http://schemas.microsoft.com/office/powerpoint/2010/main" val="3082550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4F41ABF-7A09-426E-8D66-70721B825ABA}"/>
              </a:ext>
            </a:extLst>
          </p:cNvPr>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3198E12-C4AE-442F-A844-E0058E087F02}"/>
              </a:ext>
            </a:extLst>
          </p:cNvPr>
          <p:cNvSpPr txBox="1"/>
          <p:nvPr/>
        </p:nvSpPr>
        <p:spPr>
          <a:xfrm>
            <a:off x="651785" y="30480"/>
            <a:ext cx="5038367"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四种界面原型设计工具的比较</a:t>
            </a:r>
          </a:p>
        </p:txBody>
      </p:sp>
      <p:graphicFrame>
        <p:nvGraphicFramePr>
          <p:cNvPr id="2" name="表格 1">
            <a:extLst>
              <a:ext uri="{FF2B5EF4-FFF2-40B4-BE49-F238E27FC236}">
                <a16:creationId xmlns:a16="http://schemas.microsoft.com/office/drawing/2014/main" id="{046FB757-68FF-4794-92AE-2FC768705004}"/>
              </a:ext>
            </a:extLst>
          </p:cNvPr>
          <p:cNvGraphicFramePr>
            <a:graphicFrameLocks noGrp="1"/>
          </p:cNvGraphicFramePr>
          <p:nvPr>
            <p:extLst>
              <p:ext uri="{D42A27DB-BD31-4B8C-83A1-F6EECF244321}">
                <p14:modId xmlns:p14="http://schemas.microsoft.com/office/powerpoint/2010/main" val="2203917537"/>
              </p:ext>
            </p:extLst>
          </p:nvPr>
        </p:nvGraphicFramePr>
        <p:xfrm>
          <a:off x="0" y="620714"/>
          <a:ext cx="12161520" cy="6392668"/>
        </p:xfrm>
        <a:graphic>
          <a:graphicData uri="http://schemas.openxmlformats.org/drawingml/2006/table">
            <a:tbl>
              <a:tblPr firstRow="1" bandRow="1">
                <a:tableStyleId>{5C22544A-7EE6-4342-B048-85BDC9FD1C3A}</a:tableStyleId>
              </a:tblPr>
              <a:tblGrid>
                <a:gridCol w="1545535">
                  <a:extLst>
                    <a:ext uri="{9D8B030D-6E8A-4147-A177-3AD203B41FA5}">
                      <a16:colId xmlns:a16="http://schemas.microsoft.com/office/drawing/2014/main" val="3468432744"/>
                    </a:ext>
                  </a:extLst>
                </a:gridCol>
                <a:gridCol w="5170225">
                  <a:extLst>
                    <a:ext uri="{9D8B030D-6E8A-4147-A177-3AD203B41FA5}">
                      <a16:colId xmlns:a16="http://schemas.microsoft.com/office/drawing/2014/main" val="2807456818"/>
                    </a:ext>
                  </a:extLst>
                </a:gridCol>
                <a:gridCol w="5445760">
                  <a:extLst>
                    <a:ext uri="{9D8B030D-6E8A-4147-A177-3AD203B41FA5}">
                      <a16:colId xmlns:a16="http://schemas.microsoft.com/office/drawing/2014/main" val="674327133"/>
                    </a:ext>
                  </a:extLst>
                </a:gridCol>
              </a:tblGrid>
              <a:tr h="511253">
                <a:tc>
                  <a:txBody>
                    <a:bodyPr/>
                    <a:lstStyle/>
                    <a:p>
                      <a:endParaRPr lang="zh-CN" altLang="en-US" sz="2400" dirty="0"/>
                    </a:p>
                  </a:txBody>
                  <a:tcPr/>
                </a:tc>
                <a:tc>
                  <a:txBody>
                    <a:bodyPr/>
                    <a:lstStyle/>
                    <a:p>
                      <a:r>
                        <a:rPr lang="zh-CN" altLang="en-US" sz="2400" dirty="0"/>
                        <a:t>优点</a:t>
                      </a:r>
                    </a:p>
                  </a:txBody>
                  <a:tcPr/>
                </a:tc>
                <a:tc>
                  <a:txBody>
                    <a:bodyPr/>
                    <a:lstStyle/>
                    <a:p>
                      <a:r>
                        <a:rPr lang="zh-CN" altLang="en-US" sz="2400" dirty="0"/>
                        <a:t>缺点</a:t>
                      </a:r>
                    </a:p>
                  </a:txBody>
                  <a:tcPr/>
                </a:tc>
                <a:extLst>
                  <a:ext uri="{0D108BD9-81ED-4DB2-BD59-A6C34878D82A}">
                    <a16:rowId xmlns:a16="http://schemas.microsoft.com/office/drawing/2014/main" val="1381800122"/>
                  </a:ext>
                </a:extLst>
              </a:tr>
              <a:tr h="1705655">
                <a:tc>
                  <a:txBody>
                    <a:bodyPr/>
                    <a:lstStyle/>
                    <a:p>
                      <a:r>
                        <a:rPr lang="en-US" altLang="zh-CN" sz="2400" dirty="0" err="1"/>
                        <a:t>AxureRP</a:t>
                      </a:r>
                      <a:endParaRPr lang="zh-CN" altLang="en-US" sz="2400" dirty="0"/>
                    </a:p>
                  </a:txBody>
                  <a:tcPr/>
                </a:tc>
                <a:tc>
                  <a:txBody>
                    <a:bodyPr/>
                    <a:lstStyle/>
                    <a:p>
                      <a:r>
                        <a:rPr lang="zh-CN" altLang="en-US" sz="2000" dirty="0">
                          <a:latin typeface="微软雅黑" panose="020B0503020204020204" pitchFamily="34" charset="-122"/>
                          <a:ea typeface="微软雅黑" panose="020B0503020204020204" pitchFamily="34" charset="-122"/>
                        </a:rPr>
                        <a:t>基于</a:t>
                      </a:r>
                      <a:r>
                        <a:rPr lang="en-US" altLang="zh-CN" sz="2000" dirty="0">
                          <a:latin typeface="微软雅黑" panose="020B0503020204020204" pitchFamily="34" charset="-122"/>
                          <a:ea typeface="微软雅黑" panose="020B0503020204020204" pitchFamily="34" charset="-122"/>
                        </a:rPr>
                        <a:t>windows</a:t>
                      </a:r>
                      <a:r>
                        <a:rPr lang="zh-CN" altLang="en-US" sz="2000" dirty="0">
                          <a:latin typeface="微软雅黑" panose="020B0503020204020204" pitchFamily="34" charset="-122"/>
                          <a:ea typeface="微软雅黑" panose="020B0503020204020204" pitchFamily="34" charset="-122"/>
                        </a:rPr>
                        <a:t>的原型设计软件，可以设计手机端原型</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也可以设计</a:t>
                      </a:r>
                      <a:r>
                        <a:rPr lang="en-US" altLang="zh-CN" sz="2000" dirty="0">
                          <a:latin typeface="微软雅黑" panose="020B0503020204020204" pitchFamily="34" charset="-122"/>
                          <a:ea typeface="微软雅黑" panose="020B0503020204020204" pitchFamily="34" charset="-122"/>
                        </a:rPr>
                        <a:t>web</a:t>
                      </a:r>
                      <a:r>
                        <a:rPr lang="zh-CN" altLang="en-US" sz="2000" dirty="0">
                          <a:latin typeface="微软雅黑" panose="020B0503020204020204" pitchFamily="34" charset="-122"/>
                          <a:ea typeface="微软雅黑" panose="020B0503020204020204" pitchFamily="34" charset="-122"/>
                        </a:rPr>
                        <a:t>端原型，</a:t>
                      </a:r>
                      <a:r>
                        <a:rPr lang="zh-CN" altLang="en-US" sz="2000" b="1" dirty="0">
                          <a:solidFill>
                            <a:srgbClr val="FF0000"/>
                          </a:solidFill>
                          <a:latin typeface="微软雅黑" panose="020B0503020204020204" pitchFamily="34" charset="-122"/>
                          <a:ea typeface="微软雅黑" panose="020B0503020204020204" pitchFamily="34" charset="-122"/>
                        </a:rPr>
                        <a:t>可以轻松绘制流程图</a:t>
                      </a:r>
                      <a:r>
                        <a:rPr lang="zh-CN" altLang="en-US" sz="2000" dirty="0">
                          <a:latin typeface="微软雅黑" panose="020B0503020204020204" pitchFamily="34" charset="-122"/>
                          <a:ea typeface="微软雅黑" panose="020B0503020204020204" pitchFamily="34" charset="-122"/>
                        </a:rPr>
                        <a:t>，并可以快速设计原型页面组织的树状图，</a:t>
                      </a:r>
                      <a:r>
                        <a:rPr lang="zh-CN" altLang="en-US" sz="2000" b="1" dirty="0">
                          <a:solidFill>
                            <a:srgbClr val="FF0000"/>
                          </a:solidFill>
                          <a:latin typeface="微软雅黑" panose="020B0503020204020204" pitchFamily="34" charset="-122"/>
                          <a:ea typeface="微软雅黑" panose="020B0503020204020204" pitchFamily="34" charset="-122"/>
                        </a:rPr>
                        <a:t>自动生成</a:t>
                      </a:r>
                      <a:r>
                        <a:rPr lang="en-US" altLang="zh-CN" sz="2000" b="1" dirty="0">
                          <a:solidFill>
                            <a:srgbClr val="FF0000"/>
                          </a:solidFill>
                          <a:latin typeface="微软雅黑" panose="020B0503020204020204" pitchFamily="34" charset="-122"/>
                          <a:ea typeface="微软雅黑" panose="020B0503020204020204" pitchFamily="34" charset="-122"/>
                        </a:rPr>
                        <a:t>word</a:t>
                      </a:r>
                      <a:r>
                        <a:rPr lang="zh-CN" altLang="en-US" sz="2000" b="1" dirty="0">
                          <a:solidFill>
                            <a:srgbClr val="FF0000"/>
                          </a:solidFill>
                          <a:latin typeface="微软雅黑" panose="020B0503020204020204" pitchFamily="34" charset="-122"/>
                          <a:ea typeface="微软雅黑" panose="020B0503020204020204" pitchFamily="34" charset="-122"/>
                        </a:rPr>
                        <a:t>规格的说明文档</a:t>
                      </a:r>
                    </a:p>
                  </a:txBody>
                  <a:tcPr/>
                </a:tc>
                <a:tc>
                  <a:txBody>
                    <a:bodyPr/>
                    <a:lstStyle/>
                    <a:p>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控件功能强大，</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但灵活性一般</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AXURE</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的</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素材</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也是很头疼的问题，会花费不少时间，因此大部分</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PM </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都会在</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AXURE</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原型库、素材库去寻找相应的第三方素材库，进行载入。</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利用插件进行手机预览会卡顿</a:t>
                      </a:r>
                      <a:endParaRPr lang="zh-CN" altLang="en-US" sz="2000" b="1" dirty="0">
                        <a:solidFill>
                          <a:srgbClr val="FF0000"/>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781420328"/>
                  </a:ext>
                </a:extLst>
              </a:tr>
              <a:tr h="511253">
                <a:tc>
                  <a:txBody>
                    <a:bodyPr/>
                    <a:lstStyle/>
                    <a:p>
                      <a:r>
                        <a:rPr lang="zh-CN" altLang="en-US" sz="2400" dirty="0"/>
                        <a:t>墨刀</a:t>
                      </a:r>
                    </a:p>
                  </a:txBody>
                  <a:tcPr/>
                </a:tc>
                <a:tc>
                  <a:txBody>
                    <a:bodyPr/>
                    <a:lstStyle/>
                    <a:p>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其控件的拖拉、大小的调整，都会</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自然的去匹配相应的母版大小</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。墨刀的</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APP</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原型可以支持下载在手机里，当然是单机版</a:t>
                      </a:r>
                      <a:endParaRPr lang="zh-CN" altLang="en-US" sz="2000" dirty="0">
                        <a:latin typeface="微软雅黑" panose="020B0503020204020204" pitchFamily="34" charset="-122"/>
                        <a:ea typeface="微软雅黑" panose="020B0503020204020204" pitchFamily="34" charset="-122"/>
                      </a:endParaRPr>
                    </a:p>
                  </a:txBody>
                  <a:tcPr/>
                </a:tc>
                <a:tc>
                  <a:txBody>
                    <a:bodyPr/>
                    <a:lstStyle/>
                    <a:p>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效果切换因为是采用连线的方式，有时候会让</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使用者脑子错乱</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的感觉，</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拓展功能需要</a:t>
                      </a:r>
                      <a:r>
                        <a:rPr lang="zh-CN" altLang="en-US" sz="2800" b="1" i="0" kern="1200" dirty="0">
                          <a:solidFill>
                            <a:srgbClr val="FF0000"/>
                          </a:solidFill>
                          <a:effectLst/>
                          <a:latin typeface="微软雅黑" panose="020B0503020204020204" pitchFamily="34" charset="-122"/>
                          <a:ea typeface="微软雅黑" panose="020B0503020204020204" pitchFamily="34" charset="-122"/>
                          <a:cs typeface="+mn-cs"/>
                        </a:rPr>
                        <a:t>收费</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比如开发者标注和协同这些</a:t>
                      </a:r>
                      <a:endParaRPr lang="zh-CN" altLang="en-US" sz="2000" b="1" dirty="0">
                        <a:solidFill>
                          <a:srgbClr val="FF0000"/>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205177177"/>
                  </a:ext>
                </a:extLst>
              </a:tr>
              <a:tr h="511253">
                <a:tc>
                  <a:txBody>
                    <a:bodyPr/>
                    <a:lstStyle/>
                    <a:p>
                      <a:r>
                        <a:rPr lang="en-US" altLang="zh-CN" sz="2400" dirty="0" err="1"/>
                        <a:t>Mockplus</a:t>
                      </a:r>
                      <a:endParaRPr lang="en-US" altLang="zh-CN" sz="2400" dirty="0"/>
                    </a:p>
                    <a:p>
                      <a:r>
                        <a:rPr lang="en-US" altLang="zh-CN" sz="2400" dirty="0"/>
                        <a:t>(</a:t>
                      </a:r>
                      <a:r>
                        <a:rPr lang="zh-CN" altLang="en-US" sz="2400" dirty="0"/>
                        <a:t>摹客</a:t>
                      </a:r>
                      <a:r>
                        <a:rPr lang="en-US" altLang="zh-CN" sz="2400" dirty="0"/>
                        <a:t>)</a:t>
                      </a:r>
                    </a:p>
                  </a:txBody>
                  <a:tcPr/>
                </a:tc>
                <a:tc>
                  <a:txBody>
                    <a:bodyPr/>
                    <a:lstStyle/>
                    <a:p>
                      <a:r>
                        <a:rPr lang="en-US" altLang="zh-CN" sz="2000" dirty="0" err="1">
                          <a:latin typeface="微软雅黑" panose="020B0503020204020204" pitchFamily="34" charset="-122"/>
                          <a:ea typeface="微软雅黑" panose="020B0503020204020204" pitchFamily="34" charset="-122"/>
                        </a:rPr>
                        <a:t>Mockplus</a:t>
                      </a:r>
                      <a:r>
                        <a:rPr lang="zh-CN" altLang="en-US" sz="2000" dirty="0">
                          <a:latin typeface="微软雅黑" panose="020B0503020204020204" pitchFamily="34" charset="-122"/>
                          <a:ea typeface="微软雅黑" panose="020B0503020204020204" pitchFamily="34" charset="-122"/>
                        </a:rPr>
                        <a:t>的产品线路为</a:t>
                      </a:r>
                      <a:r>
                        <a:rPr lang="zh-CN" altLang="en-US" sz="2000" b="1" dirty="0">
                          <a:solidFill>
                            <a:srgbClr val="FF0000"/>
                          </a:solidFill>
                          <a:latin typeface="微软雅黑" panose="020B0503020204020204" pitchFamily="34" charset="-122"/>
                          <a:ea typeface="微软雅黑" panose="020B0503020204020204" pitchFamily="34" charset="-122"/>
                        </a:rPr>
                        <a:t>简洁高效</a:t>
                      </a:r>
                      <a:r>
                        <a:rPr lang="zh-CN" altLang="en-US" sz="2000" dirty="0">
                          <a:latin typeface="微软雅黑" panose="020B0503020204020204" pitchFamily="34" charset="-122"/>
                          <a:ea typeface="微软雅黑" panose="020B0503020204020204" pitchFamily="34" charset="-122"/>
                        </a:rPr>
                        <a:t>，完全区分于</a:t>
                      </a:r>
                      <a:r>
                        <a:rPr lang="en-US" altLang="zh-CN" sz="2000" dirty="0">
                          <a:latin typeface="微软雅黑" panose="020B0503020204020204" pitchFamily="34" charset="-122"/>
                          <a:ea typeface="微软雅黑" panose="020B0503020204020204" pitchFamily="34" charset="-122"/>
                        </a:rPr>
                        <a:t>Axure</a:t>
                      </a:r>
                      <a:r>
                        <a:rPr lang="zh-CN" altLang="en-US" sz="2000" dirty="0">
                          <a:latin typeface="微软雅黑" panose="020B0503020204020204" pitchFamily="34" charset="-122"/>
                          <a:ea typeface="微软雅黑" panose="020B0503020204020204" pitchFamily="34" charset="-122"/>
                        </a:rPr>
                        <a:t>的高保真，臃肿和陡峭学习曲线</a:t>
                      </a:r>
                      <a:r>
                        <a:rPr lang="en-US" altLang="zh-CN" sz="2000" dirty="0" err="1">
                          <a:latin typeface="微软雅黑" panose="020B0503020204020204" pitchFamily="34" charset="-122"/>
                          <a:ea typeface="微软雅黑" panose="020B0503020204020204" pitchFamily="34" charset="-122"/>
                        </a:rPr>
                        <a:t>mockplus</a:t>
                      </a:r>
                      <a:r>
                        <a:rPr lang="zh-CN" altLang="en-US" sz="2000" dirty="0">
                          <a:latin typeface="微软雅黑" panose="020B0503020204020204" pitchFamily="34" charset="-122"/>
                          <a:ea typeface="微软雅黑" panose="020B0503020204020204" pitchFamily="34" charset="-122"/>
                        </a:rPr>
                        <a:t>的专业版也是需要付费的。</a:t>
                      </a:r>
                      <a:r>
                        <a:rPr lang="zh-CN" altLang="en-US" sz="2400" b="1" dirty="0">
                          <a:solidFill>
                            <a:srgbClr val="FF0000"/>
                          </a:solidFill>
                          <a:latin typeface="微软雅黑" panose="020B0503020204020204" pitchFamily="34" charset="-122"/>
                          <a:ea typeface="微软雅黑" panose="020B0503020204020204" pitchFamily="34" charset="-122"/>
                        </a:rPr>
                        <a:t>只要每一个月</a:t>
                      </a:r>
                      <a:r>
                        <a:rPr lang="en-US" altLang="zh-CN" sz="2400" b="1" dirty="0">
                          <a:solidFill>
                            <a:srgbClr val="FF0000"/>
                          </a:solidFill>
                          <a:latin typeface="微软雅黑" panose="020B0503020204020204" pitchFamily="34" charset="-122"/>
                          <a:ea typeface="微软雅黑" panose="020B0503020204020204" pitchFamily="34" charset="-122"/>
                        </a:rPr>
                        <a:t>9.8</a:t>
                      </a:r>
                      <a:r>
                        <a:rPr lang="zh-CN" altLang="en-US" sz="2400" b="1" dirty="0">
                          <a:solidFill>
                            <a:srgbClr val="FF0000"/>
                          </a:solidFill>
                          <a:latin typeface="微软雅黑" panose="020B0503020204020204" pitchFamily="34" charset="-122"/>
                          <a:ea typeface="微软雅黑" panose="020B0503020204020204" pitchFamily="34" charset="-122"/>
                        </a:rPr>
                        <a:t>元。非常给力的价格</a:t>
                      </a:r>
                      <a:endParaRPr lang="zh-CN" altLang="en-US" sz="2000" b="1" dirty="0">
                        <a:solidFill>
                          <a:srgbClr val="FF0000"/>
                        </a:solidFill>
                        <a:latin typeface="微软雅黑" panose="020B0503020204020204" pitchFamily="34" charset="-122"/>
                        <a:ea typeface="微软雅黑" panose="020B0503020204020204" pitchFamily="34" charset="-122"/>
                      </a:endParaRPr>
                    </a:p>
                  </a:txBody>
                  <a:tcPr/>
                </a:tc>
                <a:tc>
                  <a:txBody>
                    <a:bodyPr/>
                    <a:lstStyle/>
                    <a:p>
                      <a:r>
                        <a:rPr lang="zh-CN" altLang="en-US" sz="2000" dirty="0">
                          <a:latin typeface="微软雅黑" panose="020B0503020204020204" pitchFamily="34" charset="-122"/>
                          <a:ea typeface="微软雅黑" panose="020B0503020204020204" pitchFamily="34" charset="-122"/>
                        </a:rPr>
                        <a:t>想加入</a:t>
                      </a:r>
                      <a:r>
                        <a:rPr lang="en-US" altLang="zh-CN" sz="2000" dirty="0">
                          <a:latin typeface="微软雅黑" panose="020B0503020204020204" pitchFamily="34" charset="-122"/>
                          <a:ea typeface="微软雅黑" panose="020B0503020204020204" pitchFamily="34" charset="-122"/>
                        </a:rPr>
                        <a:t>GIF</a:t>
                      </a:r>
                      <a:r>
                        <a:rPr lang="zh-CN" altLang="en-US" sz="2000" dirty="0">
                          <a:latin typeface="微软雅黑" panose="020B0503020204020204" pitchFamily="34" charset="-122"/>
                          <a:ea typeface="微软雅黑" panose="020B0503020204020204" pitchFamily="34" charset="-122"/>
                        </a:rPr>
                        <a:t>做不到，一些组件属性比较少，手机演示时候</a:t>
                      </a:r>
                      <a:r>
                        <a:rPr lang="zh-CN" altLang="en-US" sz="2000" b="1" dirty="0">
                          <a:solidFill>
                            <a:srgbClr val="FF0000"/>
                          </a:solidFill>
                          <a:latin typeface="微软雅黑" panose="020B0503020204020204" pitchFamily="34" charset="-122"/>
                          <a:ea typeface="微软雅黑" panose="020B0503020204020204" pitchFamily="34" charset="-122"/>
                        </a:rPr>
                        <a:t>偶尔会出现闪退</a:t>
                      </a:r>
                      <a:r>
                        <a:rPr lang="zh-CN" altLang="en-US" sz="2000" dirty="0">
                          <a:latin typeface="微软雅黑" panose="020B0503020204020204" pitchFamily="34" charset="-122"/>
                          <a:ea typeface="微软雅黑" panose="020B0503020204020204" pitchFamily="34" charset="-122"/>
                        </a:rPr>
                        <a:t>，</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没有二级和三级菜单摹客的教程也比较少</a:t>
                      </a:r>
                      <a:endParaRPr lang="zh-CN" altLang="en-US" sz="2000" b="1" dirty="0">
                        <a:solidFill>
                          <a:srgbClr val="FF0000"/>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288458017"/>
                  </a:ext>
                </a:extLst>
              </a:tr>
              <a:tr h="511253">
                <a:tc>
                  <a:txBody>
                    <a:bodyPr/>
                    <a:lstStyle/>
                    <a:p>
                      <a:r>
                        <a:rPr lang="en-US" altLang="zh-CN" sz="2400" dirty="0" err="1"/>
                        <a:t>Prototyper</a:t>
                      </a:r>
                      <a:r>
                        <a:rPr lang="en-US" altLang="zh-CN" sz="2400" dirty="0"/>
                        <a:t> </a:t>
                      </a:r>
                    </a:p>
                  </a:txBody>
                  <a:tcPr/>
                </a:tc>
                <a:tc>
                  <a:txBody>
                    <a:bodyPr/>
                    <a:lstStyle/>
                    <a:p>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提供了多种触屏的交互效果，可以在几分钟内利用其广泛的组件和</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交互绘制高保真原型</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 ，可以创建自己的组件库。网上有各种各样的组件、模板，可以根据需要选择相应的进行使用。</a:t>
                      </a:r>
                      <a:endParaRPr lang="zh-CN" altLang="en-US" sz="2000" dirty="0">
                        <a:latin typeface="微软雅黑" panose="020B0503020204020204" pitchFamily="34" charset="-122"/>
                        <a:ea typeface="微软雅黑" panose="020B0503020204020204" pitchFamily="34" charset="-122"/>
                      </a:endParaRPr>
                    </a:p>
                  </a:txBody>
                  <a:tcPr/>
                </a:tc>
                <a:tc>
                  <a:txBody>
                    <a:bodyPr/>
                    <a:lstStyle/>
                    <a:p>
                      <a:r>
                        <a:rPr lang="zh-CN" altLang="en-US" sz="2400" b="1" dirty="0">
                          <a:solidFill>
                            <a:srgbClr val="FF0000"/>
                          </a:solidFill>
                          <a:latin typeface="微软雅黑" panose="020B0503020204020204" pitchFamily="34" charset="-122"/>
                          <a:ea typeface="微软雅黑" panose="020B0503020204020204" pitchFamily="34" charset="-122"/>
                        </a:rPr>
                        <a:t>上手难度大</a:t>
                      </a:r>
                      <a:r>
                        <a:rPr lang="zh-CN" altLang="en-US" sz="2400"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原型结构复杂</a:t>
                      </a:r>
                      <a:r>
                        <a:rPr lang="zh-CN" altLang="en-US" sz="2400" dirty="0">
                          <a:latin typeface="微软雅黑" panose="020B0503020204020204" pitchFamily="34" charset="-122"/>
                          <a:ea typeface="微软雅黑" panose="020B0503020204020204" pitchFamily="34" charset="-122"/>
                        </a:rPr>
                        <a:t>，教程较少且多为</a:t>
                      </a:r>
                      <a:r>
                        <a:rPr lang="zh-CN" altLang="en-US" sz="2400" b="1" dirty="0">
                          <a:solidFill>
                            <a:srgbClr val="FF0000"/>
                          </a:solidFill>
                          <a:latin typeface="微软雅黑" panose="020B0503020204020204" pitchFamily="34" charset="-122"/>
                          <a:ea typeface="微软雅黑" panose="020B0503020204020204" pitchFamily="34" charset="-122"/>
                        </a:rPr>
                        <a:t>英文</a:t>
                      </a:r>
                      <a:r>
                        <a:rPr lang="en-US" altLang="zh-CN" sz="2400" b="1" dirty="0">
                          <a:solidFill>
                            <a:srgbClr val="FF0000"/>
                          </a:solidFill>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614056653"/>
                  </a:ext>
                </a:extLst>
              </a:tr>
            </a:tbl>
          </a:graphicData>
        </a:graphic>
      </p:graphicFrame>
    </p:spTree>
    <p:extLst>
      <p:ext uri="{BB962C8B-B14F-4D97-AF65-F5344CB8AC3E}">
        <p14:creationId xmlns:p14="http://schemas.microsoft.com/office/powerpoint/2010/main" val="4162637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FA42EC8-F15E-4BB4-80FD-609B897807D2}"/>
              </a:ext>
            </a:extLst>
          </p:cNvPr>
          <p:cNvSpPr txBox="1"/>
          <p:nvPr/>
        </p:nvSpPr>
        <p:spPr>
          <a:xfrm>
            <a:off x="452231" y="417443"/>
            <a:ext cx="9760226" cy="2031325"/>
          </a:xfrm>
          <a:prstGeom prst="rect">
            <a:avLst/>
          </a:prstGeom>
          <a:noFill/>
        </p:spPr>
        <p:txBody>
          <a:bodyPr wrap="square" rtlCol="0">
            <a:spAutoFit/>
          </a:bodyPr>
          <a:lstStyle/>
          <a:p>
            <a:r>
              <a:rPr lang="zh-CN" altLang="en-US" dirty="0"/>
              <a:t>参考资料写这里了：</a:t>
            </a:r>
            <a:endParaRPr lang="en-US" altLang="zh-CN" dirty="0"/>
          </a:p>
          <a:p>
            <a:r>
              <a:rPr lang="en-US" altLang="zh-CN" dirty="0"/>
              <a:t>《</a:t>
            </a:r>
            <a:r>
              <a:rPr lang="zh-CN" altLang="en-US" dirty="0"/>
              <a:t>用户体验与</a:t>
            </a:r>
            <a:r>
              <a:rPr lang="en-US" altLang="zh-CN" dirty="0"/>
              <a:t>UI</a:t>
            </a:r>
            <a:r>
              <a:rPr lang="zh-CN" altLang="en-US" dirty="0"/>
              <a:t>交互设计</a:t>
            </a:r>
            <a:r>
              <a:rPr lang="en-US" altLang="zh-CN" dirty="0"/>
              <a:t>》</a:t>
            </a:r>
            <a:r>
              <a:rPr lang="zh-CN" altLang="en-US" dirty="0"/>
              <a:t>，中国传媒大学出版社，石云平著。</a:t>
            </a:r>
            <a:endParaRPr lang="en-US" altLang="zh-CN" dirty="0"/>
          </a:p>
          <a:p>
            <a:r>
              <a:rPr lang="en-US" altLang="zh-CN" dirty="0">
                <a:hlinkClick r:id="rId2"/>
              </a:rPr>
              <a:t>https://modao.cc/</a:t>
            </a:r>
            <a:r>
              <a:rPr lang="en-US" altLang="zh-CN" dirty="0"/>
              <a:t> </a:t>
            </a:r>
            <a:r>
              <a:rPr lang="zh-CN" altLang="en-US" dirty="0"/>
              <a:t>墨刀官网</a:t>
            </a:r>
            <a:endParaRPr lang="en-US" altLang="zh-CN" dirty="0"/>
          </a:p>
          <a:p>
            <a:r>
              <a:rPr lang="en-US" altLang="zh-CN" dirty="0">
                <a:hlinkClick r:id="rId3"/>
              </a:rPr>
              <a:t>https://www.axure.com.cn/</a:t>
            </a:r>
            <a:r>
              <a:rPr lang="en-US" altLang="zh-CN" dirty="0"/>
              <a:t> </a:t>
            </a:r>
            <a:r>
              <a:rPr lang="en-US" altLang="zh-CN" dirty="0" err="1"/>
              <a:t>axrure</a:t>
            </a:r>
            <a:r>
              <a:rPr lang="zh-CN" altLang="en-US" dirty="0"/>
              <a:t>官网</a:t>
            </a:r>
            <a:endParaRPr lang="en-US" altLang="zh-CN" dirty="0"/>
          </a:p>
          <a:p>
            <a:r>
              <a:rPr lang="en-US" altLang="zh-CN" dirty="0">
                <a:hlinkClick r:id="rId4"/>
              </a:rPr>
              <a:t>https://www.mockplus.cn/</a:t>
            </a:r>
            <a:r>
              <a:rPr lang="zh-CN" altLang="en-US" dirty="0"/>
              <a:t>摹客官网</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599646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02</a:t>
            </a:r>
            <a:endParaRPr lang="zh-CN" altLang="en-US" sz="4800" dirty="0">
              <a:solidFill>
                <a:srgbClr val="DB5355"/>
              </a:solidFill>
              <a:latin typeface="Broadway" panose="04040905080B02020502" pitchFamily="82" charset="0"/>
            </a:endParaRPr>
          </a:p>
        </p:txBody>
      </p:sp>
      <p:sp>
        <p:nvSpPr>
          <p:cNvPr id="5" name="文本框 4"/>
          <p:cNvSpPr txBox="1"/>
          <p:nvPr/>
        </p:nvSpPr>
        <p:spPr>
          <a:xfrm>
            <a:off x="3867426" y="1708773"/>
            <a:ext cx="1659467" cy="523220"/>
          </a:xfrm>
          <a:prstGeom prst="rect">
            <a:avLst/>
          </a:prstGeom>
          <a:noFill/>
        </p:spPr>
        <p:txBody>
          <a:bodyPr wrap="square" rtlCol="0">
            <a:spAutoFit/>
          </a:bodyPr>
          <a:lstStyle/>
          <a:p>
            <a:r>
              <a:rPr lang="zh-CN" altLang="en-US" sz="2800" b="1" dirty="0">
                <a:solidFill>
                  <a:schemeClr val="bg1"/>
                </a:solidFill>
                <a:latin typeface="幼圆" panose="02010509060101010101" pitchFamily="49" charset="-122"/>
                <a:ea typeface="幼圆" panose="02010509060101010101" pitchFamily="49" charset="-122"/>
              </a:rPr>
              <a:t>请在此处</a:t>
            </a:r>
          </a:p>
        </p:txBody>
      </p:sp>
      <p:sp>
        <p:nvSpPr>
          <p:cNvPr id="6" name="文本框 5"/>
          <p:cNvSpPr txBox="1"/>
          <p:nvPr/>
        </p:nvSpPr>
        <p:spPr>
          <a:xfrm>
            <a:off x="3850493" y="2117013"/>
            <a:ext cx="5333264"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添加幻灯片分节标题</a:t>
            </a:r>
          </a:p>
        </p:txBody>
      </p:sp>
      <p:sp>
        <p:nvSpPr>
          <p:cNvPr id="7" name="文本框 6"/>
          <p:cNvSpPr txBox="1"/>
          <p:nvPr/>
        </p:nvSpPr>
        <p:spPr>
          <a:xfrm>
            <a:off x="3901295" y="2828744"/>
            <a:ext cx="4758267" cy="461665"/>
          </a:xfrm>
          <a:prstGeom prst="rect">
            <a:avLst/>
          </a:prstGeom>
          <a:noFill/>
        </p:spPr>
        <p:txBody>
          <a:bodyPr wrap="square" rtlCol="0">
            <a:spAutoFit/>
          </a:bodyPr>
          <a:lstStyle/>
          <a:p>
            <a:r>
              <a:rPr lang="en-US" altLang="zh-CN" sz="2400" dirty="0">
                <a:solidFill>
                  <a:schemeClr val="bg1"/>
                </a:solidFill>
              </a:rPr>
              <a:t>Please add your slide title here</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610285" y="1115782"/>
            <a:ext cx="2573865" cy="584775"/>
          </a:xfrm>
          <a:prstGeom prst="rect">
            <a:avLst/>
          </a:prstGeom>
          <a:noFill/>
        </p:spPr>
        <p:txBody>
          <a:bodyPr wrap="square" rtlCol="0">
            <a:spAutoFit/>
          </a:bodyPr>
          <a:lstStyle/>
          <a:p>
            <a:r>
              <a:rPr lang="en-US" altLang="zh-CN" sz="3200" dirty="0">
                <a:solidFill>
                  <a:schemeClr val="bg1"/>
                </a:solidFill>
              </a:rPr>
              <a:t>ADD LOGO</a:t>
            </a:r>
            <a:endParaRPr lang="zh-CN" altLang="en-US" sz="3200" dirty="0">
              <a:solidFill>
                <a:schemeClr val="bg1"/>
              </a:solidFill>
            </a:endParaRPr>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请在此处添加幻灯片标题</a:t>
            </a:r>
          </a:p>
        </p:txBody>
      </p:sp>
      <p:sp>
        <p:nvSpPr>
          <p:cNvPr id="5" name="矩形 4"/>
          <p:cNvSpPr/>
          <p:nvPr/>
        </p:nvSpPr>
        <p:spPr>
          <a:xfrm>
            <a:off x="5867400" y="1321911"/>
            <a:ext cx="548640" cy="4655348"/>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82040" y="1291431"/>
            <a:ext cx="152400" cy="4655348"/>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809753" y="1773238"/>
            <a:ext cx="74344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01</a:t>
            </a:r>
            <a:endParaRPr lang="zh-CN" altLang="en-US" sz="3200" dirty="0">
              <a:solidFill>
                <a:schemeClr val="bg1"/>
              </a:solidFill>
              <a:latin typeface="Broadway" panose="04040905080B02020502" pitchFamily="82" charset="0"/>
            </a:endParaRPr>
          </a:p>
        </p:txBody>
      </p:sp>
      <p:sp>
        <p:nvSpPr>
          <p:cNvPr id="10" name="矩形 9"/>
          <p:cNvSpPr/>
          <p:nvPr/>
        </p:nvSpPr>
        <p:spPr>
          <a:xfrm>
            <a:off x="1082040" y="2047875"/>
            <a:ext cx="609600" cy="620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809753" y="2853267"/>
            <a:ext cx="74344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02</a:t>
            </a:r>
            <a:endParaRPr lang="zh-CN" altLang="en-US" sz="3200" dirty="0">
              <a:solidFill>
                <a:schemeClr val="bg1"/>
              </a:solidFill>
              <a:latin typeface="Broadway" panose="04040905080B02020502" pitchFamily="82" charset="0"/>
            </a:endParaRPr>
          </a:p>
        </p:txBody>
      </p:sp>
      <p:sp>
        <p:nvSpPr>
          <p:cNvPr id="12" name="文本框 11"/>
          <p:cNvSpPr txBox="1"/>
          <p:nvPr/>
        </p:nvSpPr>
        <p:spPr>
          <a:xfrm>
            <a:off x="5809753" y="3933296"/>
            <a:ext cx="80440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03</a:t>
            </a:r>
            <a:endParaRPr lang="zh-CN" altLang="en-US" sz="3200" dirty="0">
              <a:solidFill>
                <a:schemeClr val="bg1"/>
              </a:solidFill>
              <a:latin typeface="Broadway" panose="04040905080B02020502" pitchFamily="82" charset="0"/>
            </a:endParaRPr>
          </a:p>
        </p:txBody>
      </p:sp>
      <p:sp>
        <p:nvSpPr>
          <p:cNvPr id="13" name="文本框 12"/>
          <p:cNvSpPr txBox="1"/>
          <p:nvPr/>
        </p:nvSpPr>
        <p:spPr>
          <a:xfrm>
            <a:off x="5809753" y="5013325"/>
            <a:ext cx="72820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04</a:t>
            </a:r>
            <a:endParaRPr lang="zh-CN" altLang="en-US" sz="3200" dirty="0">
              <a:solidFill>
                <a:schemeClr val="bg1"/>
              </a:solidFill>
              <a:latin typeface="Broadway" panose="04040905080B02020502" pitchFamily="82" charset="0"/>
            </a:endParaRPr>
          </a:p>
        </p:txBody>
      </p:sp>
      <p:sp>
        <p:nvSpPr>
          <p:cNvPr id="14" name="文本框 13"/>
          <p:cNvSpPr txBox="1"/>
          <p:nvPr/>
        </p:nvSpPr>
        <p:spPr>
          <a:xfrm>
            <a:off x="6705600" y="2769553"/>
            <a:ext cx="4358640" cy="799706"/>
          </a:xfrm>
          <a:prstGeom prst="rect">
            <a:avLst/>
          </a:prstGeom>
          <a:noFill/>
        </p:spPr>
        <p:txBody>
          <a:bodyPr wrap="square" rtlCol="0">
            <a:spAutoFit/>
          </a:bodyPr>
          <a:lstStyle/>
          <a:p>
            <a:pPr>
              <a:lnSpc>
                <a:spcPct val="120000"/>
              </a:lnSpc>
            </a:pPr>
            <a:r>
              <a:rPr lang="zh-CN" altLang="en-US" sz="2000" dirty="0">
                <a:solidFill>
                  <a:srgbClr val="595959"/>
                </a:solidFill>
                <a:latin typeface="微软雅黑" panose="020B0503020204020204" pitchFamily="34" charset="-122"/>
                <a:ea typeface="微软雅黑" panose="020B0503020204020204" pitchFamily="34" charset="-122"/>
              </a:rPr>
              <a:t>请在此处添加内容请在此处添加内容请在此处添加内容请在此处添加内容</a:t>
            </a:r>
          </a:p>
        </p:txBody>
      </p:sp>
      <p:sp>
        <p:nvSpPr>
          <p:cNvPr id="15" name="文本框 14"/>
          <p:cNvSpPr txBox="1"/>
          <p:nvPr/>
        </p:nvSpPr>
        <p:spPr>
          <a:xfrm>
            <a:off x="6705600" y="1697038"/>
            <a:ext cx="4358640" cy="799706"/>
          </a:xfrm>
          <a:prstGeom prst="rect">
            <a:avLst/>
          </a:prstGeom>
          <a:noFill/>
        </p:spPr>
        <p:txBody>
          <a:bodyPr wrap="square" rtlCol="0">
            <a:spAutoFit/>
          </a:bodyPr>
          <a:lstStyle/>
          <a:p>
            <a:pPr>
              <a:lnSpc>
                <a:spcPct val="120000"/>
              </a:lnSpc>
            </a:pPr>
            <a:r>
              <a:rPr lang="zh-CN" altLang="en-US" sz="2000" dirty="0">
                <a:solidFill>
                  <a:srgbClr val="595959"/>
                </a:solidFill>
                <a:latin typeface="微软雅黑" panose="020B0503020204020204" pitchFamily="34" charset="-122"/>
                <a:ea typeface="微软雅黑" panose="020B0503020204020204" pitchFamily="34" charset="-122"/>
              </a:rPr>
              <a:t>请在此处添加内容请在此处添加内容请在此处添加内容请在此处添加内容</a:t>
            </a:r>
          </a:p>
        </p:txBody>
      </p:sp>
      <p:sp>
        <p:nvSpPr>
          <p:cNvPr id="16" name="文本框 15"/>
          <p:cNvSpPr txBox="1"/>
          <p:nvPr/>
        </p:nvSpPr>
        <p:spPr>
          <a:xfrm>
            <a:off x="6705600" y="3781819"/>
            <a:ext cx="4358640" cy="799706"/>
          </a:xfrm>
          <a:prstGeom prst="rect">
            <a:avLst/>
          </a:prstGeom>
          <a:noFill/>
        </p:spPr>
        <p:txBody>
          <a:bodyPr wrap="square" rtlCol="0">
            <a:spAutoFit/>
          </a:bodyPr>
          <a:lstStyle/>
          <a:p>
            <a:pPr>
              <a:lnSpc>
                <a:spcPct val="120000"/>
              </a:lnSpc>
            </a:pPr>
            <a:r>
              <a:rPr lang="zh-CN" altLang="en-US" sz="2000" dirty="0">
                <a:solidFill>
                  <a:srgbClr val="595959"/>
                </a:solidFill>
                <a:latin typeface="微软雅黑" panose="020B0503020204020204" pitchFamily="34" charset="-122"/>
                <a:ea typeface="微软雅黑" panose="020B0503020204020204" pitchFamily="34" charset="-122"/>
              </a:rPr>
              <a:t>请在此处添加内容请在此处添加内容请在此处添加内容请在此处添加内容</a:t>
            </a:r>
          </a:p>
        </p:txBody>
      </p:sp>
      <p:sp>
        <p:nvSpPr>
          <p:cNvPr id="17" name="文本框 16"/>
          <p:cNvSpPr txBox="1"/>
          <p:nvPr/>
        </p:nvSpPr>
        <p:spPr>
          <a:xfrm>
            <a:off x="6705600" y="4879099"/>
            <a:ext cx="4358640" cy="799706"/>
          </a:xfrm>
          <a:prstGeom prst="rect">
            <a:avLst/>
          </a:prstGeom>
          <a:noFill/>
        </p:spPr>
        <p:txBody>
          <a:bodyPr wrap="square" rtlCol="0">
            <a:spAutoFit/>
          </a:bodyPr>
          <a:lstStyle/>
          <a:p>
            <a:pPr>
              <a:lnSpc>
                <a:spcPct val="120000"/>
              </a:lnSpc>
            </a:pPr>
            <a:r>
              <a:rPr lang="zh-CN" altLang="en-US" sz="2000" dirty="0">
                <a:solidFill>
                  <a:srgbClr val="595959"/>
                </a:solidFill>
                <a:latin typeface="微软雅黑" panose="020B0503020204020204" pitchFamily="34" charset="-122"/>
                <a:ea typeface="微软雅黑" panose="020B0503020204020204" pitchFamily="34" charset="-122"/>
              </a:rPr>
              <a:t>请在此处添加内容请在此处添加内容请在此处添加内容请在此处添加内容</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630E1FC-B536-4A31-8970-7F19F4864FD5}"/>
              </a:ext>
            </a:extLst>
          </p:cNvPr>
          <p:cNvSpPr txBox="1"/>
          <p:nvPr/>
        </p:nvSpPr>
        <p:spPr>
          <a:xfrm>
            <a:off x="427395" y="5006299"/>
            <a:ext cx="4358640" cy="1380378"/>
          </a:xfrm>
          <a:prstGeom prst="rect">
            <a:avLst/>
          </a:prstGeom>
          <a:noFill/>
        </p:spPr>
        <p:txBody>
          <a:bodyPr wrap="square" rtlCol="0">
            <a:spAutoFit/>
          </a:bodyPr>
          <a:lstStyle/>
          <a:p>
            <a:pPr>
              <a:lnSpc>
                <a:spcPct val="120000"/>
              </a:lnSpc>
            </a:pPr>
            <a:r>
              <a:rPr lang="zh-CN" altLang="en-US" sz="2400" dirty="0"/>
              <a:t>你可以将你的作品分享给任何人，无论在 </a:t>
            </a:r>
            <a:r>
              <a:rPr lang="en-US" altLang="zh-CN" sz="2400" dirty="0"/>
              <a:t>PC</a:t>
            </a:r>
            <a:r>
              <a:rPr lang="zh-CN" altLang="en-US" sz="2400" dirty="0"/>
              <a:t>、手机或微信上，他们都能随时查看最新版本。</a:t>
            </a:r>
            <a:endParaRPr lang="zh-CN" altLang="en-US" sz="2800" dirty="0">
              <a:solidFill>
                <a:srgbClr val="595959"/>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FE5C182C-C672-4B09-85F8-156B5EC1ABBC}"/>
              </a:ext>
            </a:extLst>
          </p:cNvPr>
          <p:cNvSpPr/>
          <p:nvPr/>
        </p:nvSpPr>
        <p:spPr>
          <a:xfrm>
            <a:off x="427395" y="4247228"/>
            <a:ext cx="3467616" cy="584775"/>
          </a:xfrm>
          <a:prstGeom prst="rect">
            <a:avLst/>
          </a:prstGeom>
        </p:spPr>
        <p:txBody>
          <a:bodyPr wrap="none">
            <a:spAutoFit/>
          </a:bodyPr>
          <a:lstStyle/>
          <a:p>
            <a:pPr algn="just"/>
            <a:r>
              <a:rPr lang="zh-CN" altLang="en-US" sz="3200" dirty="0">
                <a:solidFill>
                  <a:srgbClr val="27364E"/>
                </a:solidFill>
                <a:latin typeface="-apple-system"/>
              </a:rPr>
              <a:t>多种设备完美演示</a:t>
            </a:r>
            <a:endParaRPr lang="zh-CN" altLang="en-US" sz="3200" b="0" i="0" dirty="0">
              <a:solidFill>
                <a:srgbClr val="27364E"/>
              </a:solidFill>
              <a:effectLst/>
              <a:latin typeface="-apple-system"/>
            </a:endParaRPr>
          </a:p>
        </p:txBody>
      </p:sp>
      <p:sp>
        <p:nvSpPr>
          <p:cNvPr id="4" name="矩形 3">
            <a:extLst>
              <a:ext uri="{FF2B5EF4-FFF2-40B4-BE49-F238E27FC236}">
                <a16:creationId xmlns:a16="http://schemas.microsoft.com/office/drawing/2014/main" id="{7696FDFB-55C6-482C-8FB9-1204F27FE9C2}"/>
              </a:ext>
            </a:extLst>
          </p:cNvPr>
          <p:cNvSpPr/>
          <p:nvPr/>
        </p:nvSpPr>
        <p:spPr>
          <a:xfrm>
            <a:off x="5524765" y="887177"/>
            <a:ext cx="5929828" cy="584775"/>
          </a:xfrm>
          <a:prstGeom prst="rect">
            <a:avLst/>
          </a:prstGeom>
        </p:spPr>
        <p:txBody>
          <a:bodyPr wrap="none">
            <a:spAutoFit/>
          </a:bodyPr>
          <a:lstStyle/>
          <a:p>
            <a:pPr algn="just"/>
            <a:r>
              <a:rPr lang="zh-CN" altLang="en-US" sz="3200" dirty="0">
                <a:solidFill>
                  <a:srgbClr val="27364E"/>
                </a:solidFill>
                <a:latin typeface="-apple-system"/>
              </a:rPr>
              <a:t>工作流文档生成，关注产品全局</a:t>
            </a:r>
            <a:endParaRPr lang="zh-CN" altLang="en-US" sz="3200" b="0" i="0" dirty="0">
              <a:solidFill>
                <a:srgbClr val="27364E"/>
              </a:solidFill>
              <a:effectLst/>
              <a:latin typeface="-apple-system"/>
            </a:endParaRPr>
          </a:p>
        </p:txBody>
      </p:sp>
      <p:sp>
        <p:nvSpPr>
          <p:cNvPr id="5" name="矩形 4">
            <a:extLst>
              <a:ext uri="{FF2B5EF4-FFF2-40B4-BE49-F238E27FC236}">
                <a16:creationId xmlns:a16="http://schemas.microsoft.com/office/drawing/2014/main" id="{B802BF49-5756-4200-9046-83F6EBC40C09}"/>
              </a:ext>
            </a:extLst>
          </p:cNvPr>
          <p:cNvSpPr/>
          <p:nvPr/>
        </p:nvSpPr>
        <p:spPr>
          <a:xfrm>
            <a:off x="5441679" y="1869279"/>
            <a:ext cx="6096000" cy="1569660"/>
          </a:xfrm>
          <a:prstGeom prst="rect">
            <a:avLst/>
          </a:prstGeom>
        </p:spPr>
        <p:txBody>
          <a:bodyPr>
            <a:spAutoFit/>
          </a:bodyPr>
          <a:lstStyle/>
          <a:p>
            <a:r>
              <a:rPr lang="zh-CN" altLang="en-US" sz="2400" dirty="0"/>
              <a:t>开发人员可告别复杂的需求文档，打开工作流便可看到全局状态和注释，实时同步进度和文档</a:t>
            </a:r>
            <a:r>
              <a:rPr lang="en-US" altLang="zh-CN" sz="2400" dirty="0"/>
              <a:t>——</a:t>
            </a:r>
            <a:r>
              <a:rPr lang="zh-CN" altLang="en-US" sz="2400" dirty="0"/>
              <a:t>工作流成为高效的沟通语言。</a:t>
            </a:r>
          </a:p>
          <a:p>
            <a:endParaRPr lang="zh-CN" altLang="en-US" sz="2400" dirty="0"/>
          </a:p>
        </p:txBody>
      </p:sp>
    </p:spTree>
    <p:extLst>
      <p:ext uri="{BB962C8B-B14F-4D97-AF65-F5344CB8AC3E}">
        <p14:creationId xmlns:p14="http://schemas.microsoft.com/office/powerpoint/2010/main" val="138170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请在此处添加幻灯片标题</a:t>
            </a:r>
          </a:p>
        </p:txBody>
      </p:sp>
      <p:sp>
        <p:nvSpPr>
          <p:cNvPr id="4" name="矩形 3"/>
          <p:cNvSpPr/>
          <p:nvPr/>
        </p:nvSpPr>
        <p:spPr>
          <a:xfrm>
            <a:off x="1341646" y="1504267"/>
            <a:ext cx="4770120" cy="1908969"/>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80234" y="3421063"/>
            <a:ext cx="4770120" cy="1908969"/>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554480" y="2108110"/>
            <a:ext cx="4358640" cy="1200329"/>
          </a:xfrm>
          <a:prstGeom prst="rect">
            <a:avLst/>
          </a:prstGeom>
          <a:noFill/>
        </p:spPr>
        <p:txBody>
          <a:bodyPr wrap="square" rtlCol="0">
            <a:spAutoFit/>
          </a:bodyPr>
          <a:lstStyle/>
          <a:p>
            <a:pPr>
              <a:lnSpc>
                <a:spcPct val="120000"/>
              </a:lnSpc>
            </a:pPr>
            <a:r>
              <a:rPr lang="zh-CN" altLang="en-US" sz="2000" dirty="0">
                <a:solidFill>
                  <a:schemeClr val="bg1"/>
                </a:solidFill>
                <a:latin typeface="微软雅黑" panose="020B0503020204020204" pitchFamily="34" charset="-122"/>
                <a:ea typeface="微软雅黑" panose="020B0503020204020204" pitchFamily="34" charset="-122"/>
              </a:rPr>
              <a:t>请在此处添加内容请在此处添加内容请在此处添加内容请在此处添加内容</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2000" dirty="0">
                <a:solidFill>
                  <a:schemeClr val="bg1"/>
                </a:solidFill>
                <a:latin typeface="微软雅黑" panose="020B0503020204020204" pitchFamily="34" charset="-122"/>
                <a:ea typeface="微软雅黑" panose="020B0503020204020204" pitchFamily="34" charset="-122"/>
              </a:rPr>
              <a:t>请在此处添加内容请在此处添加内容</a:t>
            </a:r>
          </a:p>
        </p:txBody>
      </p:sp>
      <p:sp>
        <p:nvSpPr>
          <p:cNvPr id="12" name="文本框 11"/>
          <p:cNvSpPr txBox="1"/>
          <p:nvPr/>
        </p:nvSpPr>
        <p:spPr>
          <a:xfrm>
            <a:off x="6339840" y="3981360"/>
            <a:ext cx="4358640" cy="1200329"/>
          </a:xfrm>
          <a:prstGeom prst="rect">
            <a:avLst/>
          </a:prstGeom>
          <a:noFill/>
        </p:spPr>
        <p:txBody>
          <a:bodyPr wrap="square" rtlCol="0">
            <a:spAutoFit/>
          </a:bodyPr>
          <a:lstStyle/>
          <a:p>
            <a:pPr>
              <a:lnSpc>
                <a:spcPct val="120000"/>
              </a:lnSpc>
            </a:pPr>
            <a:r>
              <a:rPr lang="zh-CN" altLang="en-US" sz="2000" dirty="0">
                <a:solidFill>
                  <a:schemeClr val="bg1"/>
                </a:solidFill>
                <a:latin typeface="微软雅黑" panose="020B0503020204020204" pitchFamily="34" charset="-122"/>
                <a:ea typeface="微软雅黑" panose="020B0503020204020204" pitchFamily="34" charset="-122"/>
              </a:rPr>
              <a:t>请在此处添加内容请在此处添加内容请在此处添加内容请在此处添加内容</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2000" dirty="0">
                <a:solidFill>
                  <a:schemeClr val="bg1"/>
                </a:solidFill>
                <a:latin typeface="微软雅黑" panose="020B0503020204020204" pitchFamily="34" charset="-122"/>
                <a:ea typeface="微软雅黑" panose="020B0503020204020204" pitchFamily="34" charset="-122"/>
              </a:rPr>
              <a:t>请在此处添加内容请在此处添加内容</a:t>
            </a:r>
          </a:p>
        </p:txBody>
      </p:sp>
      <p:sp>
        <p:nvSpPr>
          <p:cNvPr id="13" name="文本框 12"/>
          <p:cNvSpPr txBox="1"/>
          <p:nvPr/>
        </p:nvSpPr>
        <p:spPr>
          <a:xfrm>
            <a:off x="1530985" y="1664731"/>
            <a:ext cx="4358640" cy="430374"/>
          </a:xfrm>
          <a:prstGeom prst="rect">
            <a:avLst/>
          </a:prstGeom>
          <a:noFill/>
        </p:spPr>
        <p:txBody>
          <a:bodyPr wrap="square" rtlCol="0">
            <a:spAutoFit/>
          </a:bodyPr>
          <a:lstStyle/>
          <a:p>
            <a:pPr>
              <a:lnSpc>
                <a:spcPct val="120000"/>
              </a:lnSpc>
            </a:pPr>
            <a:r>
              <a:rPr lang="zh-CN" altLang="en-US" sz="2000" b="1" dirty="0">
                <a:solidFill>
                  <a:schemeClr val="bg1"/>
                </a:solidFill>
                <a:latin typeface="微软雅黑" panose="020B0503020204020204" pitchFamily="34" charset="-122"/>
                <a:ea typeface="微软雅黑" panose="020B0503020204020204" pitchFamily="34" charset="-122"/>
              </a:rPr>
              <a:t>请在此处输入正文小标题</a:t>
            </a:r>
          </a:p>
        </p:txBody>
      </p:sp>
      <p:sp>
        <p:nvSpPr>
          <p:cNvPr id="14" name="文本框 13"/>
          <p:cNvSpPr txBox="1"/>
          <p:nvPr/>
        </p:nvSpPr>
        <p:spPr>
          <a:xfrm>
            <a:off x="6316345" y="3584971"/>
            <a:ext cx="4358640" cy="430374"/>
          </a:xfrm>
          <a:prstGeom prst="rect">
            <a:avLst/>
          </a:prstGeom>
          <a:noFill/>
        </p:spPr>
        <p:txBody>
          <a:bodyPr wrap="square" rtlCol="0">
            <a:spAutoFit/>
          </a:bodyPr>
          <a:lstStyle/>
          <a:p>
            <a:pPr>
              <a:lnSpc>
                <a:spcPct val="120000"/>
              </a:lnSpc>
            </a:pPr>
            <a:r>
              <a:rPr lang="zh-CN" altLang="en-US" sz="2000" b="1" dirty="0">
                <a:solidFill>
                  <a:schemeClr val="bg1"/>
                </a:solidFill>
                <a:latin typeface="微软雅黑" panose="020B0503020204020204" pitchFamily="34" charset="-122"/>
                <a:ea typeface="微软雅黑" panose="020B0503020204020204" pitchFamily="34" charset="-122"/>
              </a:rPr>
              <a:t>请在此处输入正文小标题</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03</a:t>
            </a:r>
            <a:endParaRPr lang="zh-CN" altLang="en-US" sz="4800" dirty="0">
              <a:solidFill>
                <a:srgbClr val="DB5355"/>
              </a:solidFill>
              <a:latin typeface="Broadway" panose="04040905080B02020502" pitchFamily="82" charset="0"/>
            </a:endParaRPr>
          </a:p>
        </p:txBody>
      </p:sp>
      <p:sp>
        <p:nvSpPr>
          <p:cNvPr id="5" name="文本框 4"/>
          <p:cNvSpPr txBox="1"/>
          <p:nvPr/>
        </p:nvSpPr>
        <p:spPr>
          <a:xfrm>
            <a:off x="3867426" y="1708773"/>
            <a:ext cx="1659467" cy="523220"/>
          </a:xfrm>
          <a:prstGeom prst="rect">
            <a:avLst/>
          </a:prstGeom>
          <a:noFill/>
        </p:spPr>
        <p:txBody>
          <a:bodyPr wrap="square" rtlCol="0">
            <a:spAutoFit/>
          </a:bodyPr>
          <a:lstStyle/>
          <a:p>
            <a:r>
              <a:rPr lang="zh-CN" altLang="en-US" sz="2800" b="1" dirty="0">
                <a:solidFill>
                  <a:schemeClr val="bg1"/>
                </a:solidFill>
                <a:latin typeface="幼圆" panose="02010509060101010101" pitchFamily="49" charset="-122"/>
                <a:ea typeface="幼圆" panose="02010509060101010101" pitchFamily="49" charset="-122"/>
              </a:rPr>
              <a:t>请在此处</a:t>
            </a:r>
          </a:p>
        </p:txBody>
      </p:sp>
      <p:sp>
        <p:nvSpPr>
          <p:cNvPr id="6" name="文本框 5"/>
          <p:cNvSpPr txBox="1"/>
          <p:nvPr/>
        </p:nvSpPr>
        <p:spPr>
          <a:xfrm>
            <a:off x="3850493" y="2117013"/>
            <a:ext cx="5333264"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添加幻灯片分节标题</a:t>
            </a:r>
          </a:p>
        </p:txBody>
      </p:sp>
      <p:sp>
        <p:nvSpPr>
          <p:cNvPr id="7" name="文本框 6"/>
          <p:cNvSpPr txBox="1"/>
          <p:nvPr/>
        </p:nvSpPr>
        <p:spPr>
          <a:xfrm>
            <a:off x="3901295" y="2828744"/>
            <a:ext cx="4758267" cy="461665"/>
          </a:xfrm>
          <a:prstGeom prst="rect">
            <a:avLst/>
          </a:prstGeom>
          <a:noFill/>
        </p:spPr>
        <p:txBody>
          <a:bodyPr wrap="square" rtlCol="0">
            <a:spAutoFit/>
          </a:bodyPr>
          <a:lstStyle/>
          <a:p>
            <a:r>
              <a:rPr lang="en-US" altLang="zh-CN" sz="2400" dirty="0">
                <a:solidFill>
                  <a:schemeClr val="bg1"/>
                </a:solidFill>
              </a:rPr>
              <a:t>Please add your slide title here</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610285" y="1115782"/>
            <a:ext cx="2573865" cy="584775"/>
          </a:xfrm>
          <a:prstGeom prst="rect">
            <a:avLst/>
          </a:prstGeom>
          <a:noFill/>
        </p:spPr>
        <p:txBody>
          <a:bodyPr wrap="square" rtlCol="0">
            <a:spAutoFit/>
          </a:bodyPr>
          <a:lstStyle/>
          <a:p>
            <a:r>
              <a:rPr lang="en-US" altLang="zh-CN" sz="3200" dirty="0">
                <a:solidFill>
                  <a:schemeClr val="bg1"/>
                </a:solidFill>
              </a:rPr>
              <a:t>ADD LOGO</a:t>
            </a:r>
            <a:endParaRPr lang="zh-CN" altLang="en-US" sz="3200" dirty="0">
              <a:solidFill>
                <a:schemeClr val="bg1"/>
              </a:solidFill>
            </a:endParaRPr>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请在此处添加幻灯片标题</a:t>
            </a:r>
          </a:p>
        </p:txBody>
      </p:sp>
      <p:grpSp>
        <p:nvGrpSpPr>
          <p:cNvPr id="3" name="组合 2"/>
          <p:cNvGrpSpPr/>
          <p:nvPr/>
        </p:nvGrpSpPr>
        <p:grpSpPr>
          <a:xfrm>
            <a:off x="587375" y="1437958"/>
            <a:ext cx="2430780" cy="4428331"/>
            <a:chOff x="587375" y="1773238"/>
            <a:chExt cx="2430780" cy="4428331"/>
          </a:xfrm>
        </p:grpSpPr>
        <p:sp>
          <p:nvSpPr>
            <p:cNvPr id="5" name="文本框 4"/>
            <p:cNvSpPr txBox="1"/>
            <p:nvPr/>
          </p:nvSpPr>
          <p:spPr>
            <a:xfrm>
              <a:off x="1181804" y="1773238"/>
              <a:ext cx="1241922" cy="1107996"/>
            </a:xfrm>
            <a:prstGeom prst="rect">
              <a:avLst/>
            </a:prstGeom>
            <a:noFill/>
          </p:spPr>
          <p:txBody>
            <a:bodyPr wrap="square" rtlCol="0">
              <a:spAutoFit/>
            </a:bodyPr>
            <a:lstStyle/>
            <a:p>
              <a:r>
                <a:rPr lang="en-US" altLang="zh-CN" sz="6600" dirty="0">
                  <a:solidFill>
                    <a:srgbClr val="DB5355"/>
                  </a:solidFill>
                  <a:latin typeface="Broadway" panose="04040905080B02020502" pitchFamily="82" charset="0"/>
                </a:rPr>
                <a:t>01</a:t>
              </a:r>
              <a:endParaRPr lang="zh-CN" altLang="en-US" sz="6600" dirty="0">
                <a:solidFill>
                  <a:srgbClr val="DB5355"/>
                </a:solidFill>
                <a:latin typeface="Broadway" panose="04040905080B02020502" pitchFamily="82" charset="0"/>
              </a:endParaRPr>
            </a:p>
          </p:txBody>
        </p:sp>
        <p:sp>
          <p:nvSpPr>
            <p:cNvPr id="8" name="矩形 7"/>
            <p:cNvSpPr/>
            <p:nvPr/>
          </p:nvSpPr>
          <p:spPr>
            <a:xfrm>
              <a:off x="587375" y="2744789"/>
              <a:ext cx="2430780" cy="345678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41705" y="2965331"/>
              <a:ext cx="1722120" cy="3015697"/>
            </a:xfrm>
            <a:prstGeom prst="rect">
              <a:avLst/>
            </a:prstGeom>
            <a:noFill/>
          </p:spPr>
          <p:txBody>
            <a:bodyPr wrap="square" rtlCol="0">
              <a:spAutoFit/>
            </a:bodyPr>
            <a:lstStyle/>
            <a:p>
              <a:pPr>
                <a:lnSpc>
                  <a:spcPct val="120000"/>
                </a:lnSpc>
              </a:pPr>
              <a:r>
                <a:rPr lang="zh-CN" altLang="en-US" sz="2000" dirty="0">
                  <a:solidFill>
                    <a:schemeClr val="bg1"/>
                  </a:solidFill>
                  <a:latin typeface="微软雅黑" panose="020B0503020204020204" pitchFamily="34" charset="-122"/>
                  <a:ea typeface="微软雅黑" panose="020B0503020204020204" pitchFamily="34" charset="-122"/>
                </a:rPr>
                <a:t>请在此处添加内容请在此处添加内容请在此处添加内容请在此处添加内容请在此处添加内容请在此处添加内容</a:t>
              </a:r>
            </a:p>
          </p:txBody>
        </p:sp>
      </p:grpSp>
      <p:grpSp>
        <p:nvGrpSpPr>
          <p:cNvPr id="10" name="组合 9"/>
          <p:cNvGrpSpPr/>
          <p:nvPr/>
        </p:nvGrpSpPr>
        <p:grpSpPr>
          <a:xfrm>
            <a:off x="3449532" y="1437958"/>
            <a:ext cx="2430780" cy="4428331"/>
            <a:chOff x="587375" y="1773238"/>
            <a:chExt cx="2430780" cy="4428331"/>
          </a:xfrm>
        </p:grpSpPr>
        <p:sp>
          <p:nvSpPr>
            <p:cNvPr id="11" name="文本框 10"/>
            <p:cNvSpPr txBox="1"/>
            <p:nvPr/>
          </p:nvSpPr>
          <p:spPr>
            <a:xfrm>
              <a:off x="1181803" y="1773238"/>
              <a:ext cx="1411959" cy="1107996"/>
            </a:xfrm>
            <a:prstGeom prst="rect">
              <a:avLst/>
            </a:prstGeom>
            <a:noFill/>
          </p:spPr>
          <p:txBody>
            <a:bodyPr wrap="square" rtlCol="0">
              <a:spAutoFit/>
            </a:bodyPr>
            <a:lstStyle/>
            <a:p>
              <a:r>
                <a:rPr lang="en-US" altLang="zh-CN" sz="6600" dirty="0">
                  <a:solidFill>
                    <a:srgbClr val="DB5355"/>
                  </a:solidFill>
                  <a:latin typeface="Broadway" panose="04040905080B02020502" pitchFamily="82" charset="0"/>
                </a:rPr>
                <a:t>02</a:t>
              </a:r>
              <a:endParaRPr lang="zh-CN" altLang="en-US" sz="6600" dirty="0">
                <a:solidFill>
                  <a:srgbClr val="DB5355"/>
                </a:solidFill>
                <a:latin typeface="Broadway" panose="04040905080B02020502" pitchFamily="82" charset="0"/>
              </a:endParaRPr>
            </a:p>
          </p:txBody>
        </p:sp>
        <p:sp>
          <p:nvSpPr>
            <p:cNvPr id="12" name="矩形 11"/>
            <p:cNvSpPr/>
            <p:nvPr/>
          </p:nvSpPr>
          <p:spPr>
            <a:xfrm>
              <a:off x="587375" y="2744789"/>
              <a:ext cx="2430780" cy="345678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941705" y="2965331"/>
              <a:ext cx="1722120" cy="3015697"/>
            </a:xfrm>
            <a:prstGeom prst="rect">
              <a:avLst/>
            </a:prstGeom>
            <a:noFill/>
          </p:spPr>
          <p:txBody>
            <a:bodyPr wrap="square" rtlCol="0">
              <a:spAutoFit/>
            </a:bodyPr>
            <a:lstStyle/>
            <a:p>
              <a:pPr>
                <a:lnSpc>
                  <a:spcPct val="120000"/>
                </a:lnSpc>
              </a:pPr>
              <a:r>
                <a:rPr lang="zh-CN" altLang="en-US" sz="2000" dirty="0">
                  <a:solidFill>
                    <a:schemeClr val="bg1"/>
                  </a:solidFill>
                  <a:latin typeface="微软雅黑" panose="020B0503020204020204" pitchFamily="34" charset="-122"/>
                  <a:ea typeface="微软雅黑" panose="020B0503020204020204" pitchFamily="34" charset="-122"/>
                </a:rPr>
                <a:t>请在此处添加内容请在此处添加内容请在此处添加内容请在此处添加内容请在此处添加内容请在此处添加内容</a:t>
              </a:r>
            </a:p>
          </p:txBody>
        </p:sp>
      </p:grpSp>
      <p:grpSp>
        <p:nvGrpSpPr>
          <p:cNvPr id="14" name="组合 13"/>
          <p:cNvGrpSpPr/>
          <p:nvPr/>
        </p:nvGrpSpPr>
        <p:grpSpPr>
          <a:xfrm>
            <a:off x="6311689" y="1437958"/>
            <a:ext cx="2430780" cy="4428331"/>
            <a:chOff x="587375" y="1773238"/>
            <a:chExt cx="2430780" cy="4428331"/>
          </a:xfrm>
        </p:grpSpPr>
        <p:sp>
          <p:nvSpPr>
            <p:cNvPr id="15" name="文本框 14"/>
            <p:cNvSpPr txBox="1"/>
            <p:nvPr/>
          </p:nvSpPr>
          <p:spPr>
            <a:xfrm>
              <a:off x="1181804" y="1773238"/>
              <a:ext cx="1399682" cy="1107996"/>
            </a:xfrm>
            <a:prstGeom prst="rect">
              <a:avLst/>
            </a:prstGeom>
            <a:noFill/>
          </p:spPr>
          <p:txBody>
            <a:bodyPr wrap="square" rtlCol="0">
              <a:spAutoFit/>
            </a:bodyPr>
            <a:lstStyle/>
            <a:p>
              <a:r>
                <a:rPr lang="en-US" altLang="zh-CN" sz="6600" dirty="0">
                  <a:solidFill>
                    <a:srgbClr val="DB5355"/>
                  </a:solidFill>
                  <a:latin typeface="Broadway" panose="04040905080B02020502" pitchFamily="82" charset="0"/>
                </a:rPr>
                <a:t>03</a:t>
              </a:r>
              <a:endParaRPr lang="zh-CN" altLang="en-US" sz="6600" dirty="0">
                <a:solidFill>
                  <a:srgbClr val="DB5355"/>
                </a:solidFill>
                <a:latin typeface="Broadway" panose="04040905080B02020502" pitchFamily="82" charset="0"/>
              </a:endParaRPr>
            </a:p>
          </p:txBody>
        </p:sp>
        <p:sp>
          <p:nvSpPr>
            <p:cNvPr id="16" name="矩形 15"/>
            <p:cNvSpPr/>
            <p:nvPr/>
          </p:nvSpPr>
          <p:spPr>
            <a:xfrm>
              <a:off x="587375" y="2744789"/>
              <a:ext cx="2430780" cy="345678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41705" y="2965331"/>
              <a:ext cx="1722120" cy="3015697"/>
            </a:xfrm>
            <a:prstGeom prst="rect">
              <a:avLst/>
            </a:prstGeom>
            <a:noFill/>
          </p:spPr>
          <p:txBody>
            <a:bodyPr wrap="square" rtlCol="0">
              <a:spAutoFit/>
            </a:bodyPr>
            <a:lstStyle/>
            <a:p>
              <a:pPr>
                <a:lnSpc>
                  <a:spcPct val="120000"/>
                </a:lnSpc>
              </a:pPr>
              <a:r>
                <a:rPr lang="zh-CN" altLang="en-US" sz="2000" dirty="0">
                  <a:solidFill>
                    <a:schemeClr val="bg1"/>
                  </a:solidFill>
                  <a:latin typeface="微软雅黑" panose="020B0503020204020204" pitchFamily="34" charset="-122"/>
                  <a:ea typeface="微软雅黑" panose="020B0503020204020204" pitchFamily="34" charset="-122"/>
                </a:rPr>
                <a:t>请在此处添加内容请在此处添加内容请在此处添加内容请在此处添加内容请在此处添加内容请在此处添加内容</a:t>
              </a:r>
            </a:p>
          </p:txBody>
        </p:sp>
      </p:grpSp>
      <p:grpSp>
        <p:nvGrpSpPr>
          <p:cNvPr id="18" name="组合 17"/>
          <p:cNvGrpSpPr/>
          <p:nvPr/>
        </p:nvGrpSpPr>
        <p:grpSpPr>
          <a:xfrm>
            <a:off x="9173845" y="1488600"/>
            <a:ext cx="2430780" cy="4428331"/>
            <a:chOff x="587375" y="1773238"/>
            <a:chExt cx="2430780" cy="4428331"/>
          </a:xfrm>
        </p:grpSpPr>
        <p:sp>
          <p:nvSpPr>
            <p:cNvPr id="19" name="文本框 18"/>
            <p:cNvSpPr txBox="1"/>
            <p:nvPr/>
          </p:nvSpPr>
          <p:spPr>
            <a:xfrm>
              <a:off x="1181804" y="1773238"/>
              <a:ext cx="1509326" cy="1107996"/>
            </a:xfrm>
            <a:prstGeom prst="rect">
              <a:avLst/>
            </a:prstGeom>
            <a:noFill/>
          </p:spPr>
          <p:txBody>
            <a:bodyPr wrap="square" rtlCol="0">
              <a:spAutoFit/>
            </a:bodyPr>
            <a:lstStyle/>
            <a:p>
              <a:r>
                <a:rPr lang="en-US" altLang="zh-CN" sz="6600" dirty="0">
                  <a:solidFill>
                    <a:srgbClr val="DB5355"/>
                  </a:solidFill>
                  <a:latin typeface="Broadway" panose="04040905080B02020502" pitchFamily="82" charset="0"/>
                </a:rPr>
                <a:t>04</a:t>
              </a:r>
              <a:endParaRPr lang="zh-CN" altLang="en-US" sz="6600" dirty="0">
                <a:solidFill>
                  <a:srgbClr val="DB5355"/>
                </a:solidFill>
                <a:latin typeface="Broadway" panose="04040905080B02020502" pitchFamily="82" charset="0"/>
              </a:endParaRPr>
            </a:p>
          </p:txBody>
        </p:sp>
        <p:sp>
          <p:nvSpPr>
            <p:cNvPr id="20" name="矩形 19"/>
            <p:cNvSpPr/>
            <p:nvPr/>
          </p:nvSpPr>
          <p:spPr>
            <a:xfrm>
              <a:off x="587375" y="2744789"/>
              <a:ext cx="2430780" cy="345678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941705" y="2965331"/>
              <a:ext cx="1722120" cy="3015697"/>
            </a:xfrm>
            <a:prstGeom prst="rect">
              <a:avLst/>
            </a:prstGeom>
            <a:noFill/>
          </p:spPr>
          <p:txBody>
            <a:bodyPr wrap="square" rtlCol="0">
              <a:spAutoFit/>
            </a:bodyPr>
            <a:lstStyle/>
            <a:p>
              <a:pPr>
                <a:lnSpc>
                  <a:spcPct val="120000"/>
                </a:lnSpc>
              </a:pPr>
              <a:r>
                <a:rPr lang="zh-CN" altLang="en-US" sz="2000" dirty="0">
                  <a:solidFill>
                    <a:schemeClr val="bg1"/>
                  </a:solidFill>
                  <a:latin typeface="微软雅黑" panose="020B0503020204020204" pitchFamily="34" charset="-122"/>
                  <a:ea typeface="微软雅黑" panose="020B0503020204020204" pitchFamily="34" charset="-122"/>
                </a:rPr>
                <a:t>请在此处添加内容请在此处添加内容请在此处添加内容请在此处添加内容请在此处添加内容请在此处添加内容</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6096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148667" y="2728153"/>
            <a:ext cx="2112985" cy="1200329"/>
          </a:xfrm>
          <a:prstGeom prst="rect">
            <a:avLst/>
          </a:prstGeom>
          <a:noFill/>
        </p:spPr>
        <p:txBody>
          <a:bodyPr wrap="square" rtlCol="0">
            <a:spAutoFit/>
          </a:bodyPr>
          <a:lstStyle/>
          <a:p>
            <a:r>
              <a:rPr lang="zh-CN" altLang="en-US" sz="7200" b="1" dirty="0">
                <a:solidFill>
                  <a:schemeClr val="bg1"/>
                </a:solidFill>
                <a:latin typeface="幼圆" panose="02010509060101010101" pitchFamily="49" charset="-122"/>
                <a:ea typeface="幼圆" panose="02010509060101010101" pitchFamily="49" charset="-122"/>
              </a:rPr>
              <a:t>谢谢</a:t>
            </a:r>
          </a:p>
        </p:txBody>
      </p:sp>
      <p:sp>
        <p:nvSpPr>
          <p:cNvPr id="4" name="文本框 3"/>
          <p:cNvSpPr txBox="1"/>
          <p:nvPr/>
        </p:nvSpPr>
        <p:spPr>
          <a:xfrm>
            <a:off x="6036366" y="2728153"/>
            <a:ext cx="2132863" cy="1200329"/>
          </a:xfrm>
          <a:prstGeom prst="rect">
            <a:avLst/>
          </a:prstGeom>
          <a:noFill/>
        </p:spPr>
        <p:txBody>
          <a:bodyPr wrap="square" rtlCol="0">
            <a:spAutoFit/>
          </a:bodyPr>
          <a:lstStyle/>
          <a:p>
            <a:r>
              <a:rPr lang="zh-CN" altLang="en-US" sz="7200" b="1" dirty="0">
                <a:solidFill>
                  <a:srgbClr val="DB5355"/>
                </a:solidFill>
                <a:latin typeface="幼圆" panose="02010509060101010101" pitchFamily="49" charset="-122"/>
                <a:ea typeface="幼圆" panose="02010509060101010101" pitchFamily="49" charset="-122"/>
              </a:rPr>
              <a:t>观看</a:t>
            </a:r>
          </a:p>
        </p:txBody>
      </p:sp>
      <p:sp>
        <p:nvSpPr>
          <p:cNvPr id="5" name="文本框 4"/>
          <p:cNvSpPr txBox="1"/>
          <p:nvPr/>
        </p:nvSpPr>
        <p:spPr>
          <a:xfrm>
            <a:off x="7163431" y="5789691"/>
            <a:ext cx="3936266" cy="461665"/>
          </a:xfrm>
          <a:prstGeom prst="rect">
            <a:avLst/>
          </a:prstGeom>
          <a:noFill/>
        </p:spPr>
        <p:txBody>
          <a:bodyPr wrap="square" rtlCol="0">
            <a:spAutoFit/>
          </a:bodyPr>
          <a:lstStyle/>
          <a:p>
            <a:r>
              <a:rPr lang="zh-CN" altLang="en-US" sz="2400" b="1" dirty="0">
                <a:solidFill>
                  <a:srgbClr val="595959"/>
                </a:solidFill>
                <a:latin typeface="幼圆" panose="02010509060101010101" pitchFamily="49" charset="-122"/>
                <a:ea typeface="幼圆" panose="02010509060101010101" pitchFamily="49" charset="-122"/>
              </a:rPr>
              <a:t>请在此处添加您的公司名称</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01</a:t>
            </a:r>
            <a:endParaRPr lang="zh-CN" altLang="en-US" sz="4800" dirty="0">
              <a:solidFill>
                <a:srgbClr val="DB5355"/>
              </a:solidFill>
              <a:latin typeface="Broadway" panose="04040905080B02020502" pitchFamily="82" charset="0"/>
            </a:endParaRPr>
          </a:p>
        </p:txBody>
      </p:sp>
      <p:sp>
        <p:nvSpPr>
          <p:cNvPr id="5" name="文本框 4"/>
          <p:cNvSpPr txBox="1"/>
          <p:nvPr/>
        </p:nvSpPr>
        <p:spPr>
          <a:xfrm>
            <a:off x="3867426" y="1708773"/>
            <a:ext cx="1659467" cy="523220"/>
          </a:xfrm>
          <a:prstGeom prst="rect">
            <a:avLst/>
          </a:prstGeom>
          <a:noFill/>
        </p:spPr>
        <p:txBody>
          <a:bodyPr wrap="square" rtlCol="0">
            <a:spAutoFit/>
          </a:bodyPr>
          <a:lstStyle/>
          <a:p>
            <a:r>
              <a:rPr lang="zh-CN" altLang="en-US" sz="2800" b="1" dirty="0">
                <a:solidFill>
                  <a:schemeClr val="bg1"/>
                </a:solidFill>
                <a:latin typeface="幼圆" panose="02010509060101010101" pitchFamily="49" charset="-122"/>
                <a:ea typeface="幼圆" panose="02010509060101010101" pitchFamily="49" charset="-122"/>
              </a:rPr>
              <a:t>请在此处</a:t>
            </a:r>
          </a:p>
        </p:txBody>
      </p:sp>
      <p:sp>
        <p:nvSpPr>
          <p:cNvPr id="6" name="文本框 5"/>
          <p:cNvSpPr txBox="1"/>
          <p:nvPr/>
        </p:nvSpPr>
        <p:spPr>
          <a:xfrm>
            <a:off x="3850493" y="2117013"/>
            <a:ext cx="5333264"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添加幻灯片分节标题</a:t>
            </a:r>
          </a:p>
        </p:txBody>
      </p:sp>
      <p:sp>
        <p:nvSpPr>
          <p:cNvPr id="7" name="文本框 6"/>
          <p:cNvSpPr txBox="1"/>
          <p:nvPr/>
        </p:nvSpPr>
        <p:spPr>
          <a:xfrm>
            <a:off x="3901295" y="2828744"/>
            <a:ext cx="4758267" cy="461665"/>
          </a:xfrm>
          <a:prstGeom prst="rect">
            <a:avLst/>
          </a:prstGeom>
          <a:noFill/>
        </p:spPr>
        <p:txBody>
          <a:bodyPr wrap="square" rtlCol="0">
            <a:spAutoFit/>
          </a:bodyPr>
          <a:lstStyle/>
          <a:p>
            <a:r>
              <a:rPr lang="en-US" altLang="zh-CN" sz="2400" dirty="0">
                <a:solidFill>
                  <a:schemeClr val="bg1"/>
                </a:solidFill>
              </a:rPr>
              <a:t>Please add your slide title here</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610285" y="1115782"/>
            <a:ext cx="2573865" cy="584775"/>
          </a:xfrm>
          <a:prstGeom prst="rect">
            <a:avLst/>
          </a:prstGeom>
          <a:noFill/>
        </p:spPr>
        <p:txBody>
          <a:bodyPr wrap="square" rtlCol="0">
            <a:spAutoFit/>
          </a:bodyPr>
          <a:lstStyle/>
          <a:p>
            <a:r>
              <a:rPr lang="en-US" altLang="zh-CN" sz="3200" dirty="0">
                <a:solidFill>
                  <a:schemeClr val="bg1"/>
                </a:solidFill>
              </a:rPr>
              <a:t>ADD LOGO</a:t>
            </a:r>
            <a:endParaRPr lang="zh-CN" altLang="en-US" sz="3200" dirty="0">
              <a:solidFill>
                <a:schemeClr val="bg1"/>
              </a:solidFill>
            </a:endParaRPr>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泪滴形 10"/>
          <p:cNvSpPr/>
          <p:nvPr/>
        </p:nvSpPr>
        <p:spPr>
          <a:xfrm rot="10800000">
            <a:off x="6096000" y="2098676"/>
            <a:ext cx="1524000" cy="1447800"/>
          </a:xfrm>
          <a:prstGeom prst="teardrop">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泪滴形 2"/>
          <p:cNvSpPr/>
          <p:nvPr/>
        </p:nvSpPr>
        <p:spPr>
          <a:xfrm>
            <a:off x="4572000" y="3514725"/>
            <a:ext cx="1524000" cy="1447800"/>
          </a:xfrm>
          <a:prstGeom prst="teardrop">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多种界面原型开发工具比较</a:t>
            </a:r>
          </a:p>
        </p:txBody>
      </p:sp>
      <p:sp>
        <p:nvSpPr>
          <p:cNvPr id="4" name="文本框 3"/>
          <p:cNvSpPr txBox="1"/>
          <p:nvPr/>
        </p:nvSpPr>
        <p:spPr>
          <a:xfrm>
            <a:off x="4883426" y="2439903"/>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01</a:t>
            </a:r>
            <a:endParaRPr lang="zh-CN" altLang="en-US" sz="4800" dirty="0">
              <a:solidFill>
                <a:srgbClr val="DB5355"/>
              </a:solidFill>
              <a:latin typeface="Broadway" panose="04040905080B02020502" pitchFamily="82" charset="0"/>
            </a:endParaRPr>
          </a:p>
        </p:txBody>
      </p:sp>
      <p:sp>
        <p:nvSpPr>
          <p:cNvPr id="5" name="文本框 4"/>
          <p:cNvSpPr txBox="1"/>
          <p:nvPr/>
        </p:nvSpPr>
        <p:spPr>
          <a:xfrm>
            <a:off x="6442544" y="2439903"/>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02</a:t>
            </a:r>
            <a:endParaRPr lang="zh-CN" altLang="en-US" sz="4800" dirty="0">
              <a:solidFill>
                <a:schemeClr val="bg1"/>
              </a:solidFill>
              <a:latin typeface="Broadway" panose="04040905080B02020502" pitchFamily="82" charset="0"/>
            </a:endParaRPr>
          </a:p>
        </p:txBody>
      </p:sp>
      <p:sp>
        <p:nvSpPr>
          <p:cNvPr id="8" name="文本框 7"/>
          <p:cNvSpPr txBox="1"/>
          <p:nvPr/>
        </p:nvSpPr>
        <p:spPr>
          <a:xfrm>
            <a:off x="4883426" y="3650511"/>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03</a:t>
            </a:r>
            <a:endParaRPr lang="zh-CN" altLang="en-US" sz="4800" dirty="0">
              <a:solidFill>
                <a:schemeClr val="bg1"/>
              </a:solidFill>
              <a:latin typeface="Broadway" panose="04040905080B02020502" pitchFamily="82" charset="0"/>
            </a:endParaRPr>
          </a:p>
        </p:txBody>
      </p:sp>
      <p:sp>
        <p:nvSpPr>
          <p:cNvPr id="9" name="文本框 8"/>
          <p:cNvSpPr txBox="1"/>
          <p:nvPr/>
        </p:nvSpPr>
        <p:spPr>
          <a:xfrm>
            <a:off x="6442544" y="3650511"/>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04</a:t>
            </a:r>
            <a:endParaRPr lang="zh-CN" altLang="en-US" sz="4800" dirty="0">
              <a:solidFill>
                <a:srgbClr val="DB5355"/>
              </a:solidFill>
              <a:latin typeface="Broadway" panose="04040905080B02020502" pitchFamily="82" charset="0"/>
            </a:endParaRPr>
          </a:p>
        </p:txBody>
      </p:sp>
      <p:pic>
        <p:nvPicPr>
          <p:cNvPr id="21" name="图片 20">
            <a:extLst>
              <a:ext uri="{FF2B5EF4-FFF2-40B4-BE49-F238E27FC236}">
                <a16:creationId xmlns:a16="http://schemas.microsoft.com/office/drawing/2014/main" id="{CB24F942-5D6A-4E35-8AD8-22C867692788}"/>
              </a:ext>
            </a:extLst>
          </p:cNvPr>
          <p:cNvPicPr>
            <a:picLocks noChangeAspect="1"/>
          </p:cNvPicPr>
          <p:nvPr/>
        </p:nvPicPr>
        <p:blipFill>
          <a:blip r:embed="rId2"/>
          <a:stretch>
            <a:fillRect/>
          </a:stretch>
        </p:blipFill>
        <p:spPr>
          <a:xfrm>
            <a:off x="2024112" y="787262"/>
            <a:ext cx="2178050" cy="2178050"/>
          </a:xfrm>
          <a:prstGeom prst="rect">
            <a:avLst/>
          </a:prstGeom>
        </p:spPr>
      </p:pic>
      <p:pic>
        <p:nvPicPr>
          <p:cNvPr id="2" name="图片 1">
            <a:extLst>
              <a:ext uri="{FF2B5EF4-FFF2-40B4-BE49-F238E27FC236}">
                <a16:creationId xmlns:a16="http://schemas.microsoft.com/office/drawing/2014/main" id="{4DDC3FCC-50C5-41E5-BC50-2CEBCDC69241}"/>
              </a:ext>
            </a:extLst>
          </p:cNvPr>
          <p:cNvPicPr>
            <a:picLocks noChangeAspect="1"/>
          </p:cNvPicPr>
          <p:nvPr/>
        </p:nvPicPr>
        <p:blipFill>
          <a:blip r:embed="rId3"/>
          <a:stretch>
            <a:fillRect/>
          </a:stretch>
        </p:blipFill>
        <p:spPr>
          <a:xfrm>
            <a:off x="1611692" y="3944005"/>
            <a:ext cx="2693712" cy="2634833"/>
          </a:xfrm>
          <a:prstGeom prst="rect">
            <a:avLst/>
          </a:prstGeom>
        </p:spPr>
      </p:pic>
      <p:pic>
        <p:nvPicPr>
          <p:cNvPr id="10" name="图片 9">
            <a:extLst>
              <a:ext uri="{FF2B5EF4-FFF2-40B4-BE49-F238E27FC236}">
                <a16:creationId xmlns:a16="http://schemas.microsoft.com/office/drawing/2014/main" id="{689AA074-C7C3-44F3-9559-A52A1FFD3A2B}"/>
              </a:ext>
            </a:extLst>
          </p:cNvPr>
          <p:cNvPicPr>
            <a:picLocks noChangeAspect="1"/>
          </p:cNvPicPr>
          <p:nvPr/>
        </p:nvPicPr>
        <p:blipFill>
          <a:blip r:embed="rId4"/>
          <a:stretch>
            <a:fillRect/>
          </a:stretch>
        </p:blipFill>
        <p:spPr>
          <a:xfrm>
            <a:off x="7896970" y="807623"/>
            <a:ext cx="2599884" cy="2137328"/>
          </a:xfrm>
          <a:prstGeom prst="rect">
            <a:avLst/>
          </a:prstGeom>
        </p:spPr>
      </p:pic>
      <p:pic>
        <p:nvPicPr>
          <p:cNvPr id="12" name="图片 11">
            <a:extLst>
              <a:ext uri="{FF2B5EF4-FFF2-40B4-BE49-F238E27FC236}">
                <a16:creationId xmlns:a16="http://schemas.microsoft.com/office/drawing/2014/main" id="{6E8F5723-E5C9-4A51-BA27-A000A24DA0C9}"/>
              </a:ext>
            </a:extLst>
          </p:cNvPr>
          <p:cNvPicPr>
            <a:picLocks noChangeAspect="1"/>
          </p:cNvPicPr>
          <p:nvPr/>
        </p:nvPicPr>
        <p:blipFill>
          <a:blip r:embed="rId5"/>
          <a:stretch>
            <a:fillRect/>
          </a:stretch>
        </p:blipFill>
        <p:spPr>
          <a:xfrm>
            <a:off x="7805013" y="3701159"/>
            <a:ext cx="2393880" cy="283719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54BC7384-2DBE-4433-A2EE-9AFF59822391}"/>
              </a:ext>
            </a:extLst>
          </p:cNvPr>
          <p:cNvPicPr>
            <a:picLocks noChangeAspect="1"/>
          </p:cNvPicPr>
          <p:nvPr/>
        </p:nvPicPr>
        <p:blipFill>
          <a:blip r:embed="rId2"/>
          <a:stretch>
            <a:fillRect/>
          </a:stretch>
        </p:blipFill>
        <p:spPr>
          <a:xfrm>
            <a:off x="5360266" y="1116250"/>
            <a:ext cx="6673115" cy="4099962"/>
          </a:xfrm>
          <a:prstGeom prst="rect">
            <a:avLst/>
          </a:prstGeom>
        </p:spPr>
      </p:pic>
      <p:pic>
        <p:nvPicPr>
          <p:cNvPr id="14" name="图片 13">
            <a:extLst>
              <a:ext uri="{FF2B5EF4-FFF2-40B4-BE49-F238E27FC236}">
                <a16:creationId xmlns:a16="http://schemas.microsoft.com/office/drawing/2014/main" id="{122B52CB-CC16-45DF-8E79-5910B51E74C1}"/>
              </a:ext>
            </a:extLst>
          </p:cNvPr>
          <p:cNvPicPr>
            <a:picLocks noChangeAspect="1"/>
          </p:cNvPicPr>
          <p:nvPr/>
        </p:nvPicPr>
        <p:blipFill>
          <a:blip r:embed="rId3"/>
          <a:stretch>
            <a:fillRect/>
          </a:stretch>
        </p:blipFill>
        <p:spPr>
          <a:xfrm>
            <a:off x="304800" y="1116250"/>
            <a:ext cx="4684968" cy="40999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EEAC77E6-3BA3-46F2-9C15-8F45FC191DD2}"/>
              </a:ext>
            </a:extLst>
          </p:cNvPr>
          <p:cNvPicPr>
            <a:picLocks noChangeAspect="1"/>
          </p:cNvPicPr>
          <p:nvPr/>
        </p:nvPicPr>
        <p:blipFill>
          <a:blip r:embed="rId2"/>
          <a:stretch>
            <a:fillRect/>
          </a:stretch>
        </p:blipFill>
        <p:spPr>
          <a:xfrm>
            <a:off x="5456786" y="726440"/>
            <a:ext cx="6641340" cy="5160327"/>
          </a:xfrm>
          <a:prstGeom prst="rect">
            <a:avLst/>
          </a:prstGeom>
        </p:spPr>
      </p:pic>
      <p:pic>
        <p:nvPicPr>
          <p:cNvPr id="3" name="图片 2">
            <a:extLst>
              <a:ext uri="{FF2B5EF4-FFF2-40B4-BE49-F238E27FC236}">
                <a16:creationId xmlns:a16="http://schemas.microsoft.com/office/drawing/2014/main" id="{98A2FF8F-1C57-43BF-A9CE-E0EE4A8EE361}"/>
              </a:ext>
            </a:extLst>
          </p:cNvPr>
          <p:cNvPicPr>
            <a:picLocks noChangeAspect="1"/>
          </p:cNvPicPr>
          <p:nvPr/>
        </p:nvPicPr>
        <p:blipFill>
          <a:blip r:embed="rId3"/>
          <a:stretch>
            <a:fillRect/>
          </a:stretch>
        </p:blipFill>
        <p:spPr>
          <a:xfrm>
            <a:off x="151961" y="1178270"/>
            <a:ext cx="4922376" cy="3906077"/>
          </a:xfrm>
          <a:prstGeom prst="rect">
            <a:avLst/>
          </a:prstGeom>
        </p:spPr>
      </p:pic>
    </p:spTree>
    <p:extLst>
      <p:ext uri="{BB962C8B-B14F-4D97-AF65-F5344CB8AC3E}">
        <p14:creationId xmlns:p14="http://schemas.microsoft.com/office/powerpoint/2010/main" val="120013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FE5B61C-15A0-431D-B95A-D8DDA288FFC2}"/>
              </a:ext>
            </a:extLst>
          </p:cNvPr>
          <p:cNvPicPr>
            <a:picLocks noChangeAspect="1"/>
          </p:cNvPicPr>
          <p:nvPr/>
        </p:nvPicPr>
        <p:blipFill>
          <a:blip r:embed="rId2"/>
          <a:stretch>
            <a:fillRect/>
          </a:stretch>
        </p:blipFill>
        <p:spPr>
          <a:xfrm>
            <a:off x="5408305" y="913664"/>
            <a:ext cx="6664205" cy="5188962"/>
          </a:xfrm>
          <a:prstGeom prst="rect">
            <a:avLst/>
          </a:prstGeom>
        </p:spPr>
      </p:pic>
      <p:pic>
        <p:nvPicPr>
          <p:cNvPr id="9" name="图片 8">
            <a:extLst>
              <a:ext uri="{FF2B5EF4-FFF2-40B4-BE49-F238E27FC236}">
                <a16:creationId xmlns:a16="http://schemas.microsoft.com/office/drawing/2014/main" id="{FAB73B6E-6DA0-411C-BBDC-E2122CAC322B}"/>
              </a:ext>
            </a:extLst>
          </p:cNvPr>
          <p:cNvPicPr>
            <a:picLocks noChangeAspect="1"/>
          </p:cNvPicPr>
          <p:nvPr/>
        </p:nvPicPr>
        <p:blipFill>
          <a:blip r:embed="rId3"/>
          <a:stretch>
            <a:fillRect/>
          </a:stretch>
        </p:blipFill>
        <p:spPr>
          <a:xfrm>
            <a:off x="119490" y="1306995"/>
            <a:ext cx="4906391" cy="4576969"/>
          </a:xfrm>
          <a:prstGeom prst="rect">
            <a:avLst/>
          </a:prstGeom>
        </p:spPr>
      </p:pic>
    </p:spTree>
    <p:extLst>
      <p:ext uri="{BB962C8B-B14F-4D97-AF65-F5344CB8AC3E}">
        <p14:creationId xmlns:p14="http://schemas.microsoft.com/office/powerpoint/2010/main" val="1183352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24764AA2-A8EC-4779-9DA6-171F0E7B453B}"/>
              </a:ext>
            </a:extLst>
          </p:cNvPr>
          <p:cNvPicPr>
            <a:picLocks noChangeAspect="1"/>
          </p:cNvPicPr>
          <p:nvPr/>
        </p:nvPicPr>
        <p:blipFill>
          <a:blip r:embed="rId2"/>
          <a:stretch>
            <a:fillRect/>
          </a:stretch>
        </p:blipFill>
        <p:spPr>
          <a:xfrm>
            <a:off x="34381" y="913664"/>
            <a:ext cx="5132418" cy="5059017"/>
          </a:xfrm>
          <a:prstGeom prst="rect">
            <a:avLst/>
          </a:prstGeom>
        </p:spPr>
      </p:pic>
      <p:pic>
        <p:nvPicPr>
          <p:cNvPr id="5" name="图片 4">
            <a:extLst>
              <a:ext uri="{FF2B5EF4-FFF2-40B4-BE49-F238E27FC236}">
                <a16:creationId xmlns:a16="http://schemas.microsoft.com/office/drawing/2014/main" id="{E3F600C4-D621-4127-B32A-085596DA14C6}"/>
              </a:ext>
            </a:extLst>
          </p:cNvPr>
          <p:cNvPicPr>
            <a:picLocks noChangeAspect="1"/>
          </p:cNvPicPr>
          <p:nvPr/>
        </p:nvPicPr>
        <p:blipFill>
          <a:blip r:embed="rId3"/>
          <a:stretch>
            <a:fillRect/>
          </a:stretch>
        </p:blipFill>
        <p:spPr>
          <a:xfrm>
            <a:off x="5455573" y="310356"/>
            <a:ext cx="6528284" cy="6319044"/>
          </a:xfrm>
          <a:prstGeom prst="rect">
            <a:avLst/>
          </a:prstGeom>
        </p:spPr>
      </p:pic>
    </p:spTree>
    <p:extLst>
      <p:ext uri="{BB962C8B-B14F-4D97-AF65-F5344CB8AC3E}">
        <p14:creationId xmlns:p14="http://schemas.microsoft.com/office/powerpoint/2010/main" val="1021773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A07463A-05EF-413C-97D4-A28A71D7EA69}"/>
              </a:ext>
            </a:extLst>
          </p:cNvPr>
          <p:cNvPicPr>
            <a:picLocks noChangeAspect="1"/>
          </p:cNvPicPr>
          <p:nvPr/>
        </p:nvPicPr>
        <p:blipFill>
          <a:blip r:embed="rId2"/>
          <a:stretch>
            <a:fillRect/>
          </a:stretch>
        </p:blipFill>
        <p:spPr>
          <a:xfrm>
            <a:off x="136040" y="845462"/>
            <a:ext cx="4927824" cy="5255617"/>
          </a:xfrm>
          <a:prstGeom prst="rect">
            <a:avLst/>
          </a:prstGeom>
        </p:spPr>
      </p:pic>
      <p:pic>
        <p:nvPicPr>
          <p:cNvPr id="4" name="图片 3">
            <a:extLst>
              <a:ext uri="{FF2B5EF4-FFF2-40B4-BE49-F238E27FC236}">
                <a16:creationId xmlns:a16="http://schemas.microsoft.com/office/drawing/2014/main" id="{94FD7574-BB59-4CC3-9515-92E9912E1B0A}"/>
              </a:ext>
            </a:extLst>
          </p:cNvPr>
          <p:cNvPicPr>
            <a:picLocks noChangeAspect="1"/>
          </p:cNvPicPr>
          <p:nvPr/>
        </p:nvPicPr>
        <p:blipFill>
          <a:blip r:embed="rId3"/>
          <a:stretch>
            <a:fillRect/>
          </a:stretch>
        </p:blipFill>
        <p:spPr>
          <a:xfrm>
            <a:off x="5364481" y="845462"/>
            <a:ext cx="6751746" cy="5255617"/>
          </a:xfrm>
          <a:prstGeom prst="rect">
            <a:avLst/>
          </a:prstGeom>
        </p:spPr>
      </p:pic>
    </p:spTree>
    <p:extLst>
      <p:ext uri="{BB962C8B-B14F-4D97-AF65-F5344CB8AC3E}">
        <p14:creationId xmlns:p14="http://schemas.microsoft.com/office/powerpoint/2010/main" val="32359941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1444</Words>
  <Application>Microsoft Office PowerPoint</Application>
  <PresentationFormat>宽屏</PresentationFormat>
  <Paragraphs>128</Paragraphs>
  <Slides>29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-apple-system</vt:lpstr>
      <vt:lpstr>Microsoft Yahei</vt:lpstr>
      <vt:lpstr>宋体</vt:lpstr>
      <vt:lpstr>微软雅黑</vt:lpstr>
      <vt:lpstr>幼圆</vt:lpstr>
      <vt:lpstr>Arial</vt:lpstr>
      <vt:lpstr>Broadway</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阴克强</dc:creator>
  <cp:lastModifiedBy>骆 佳俊</cp:lastModifiedBy>
  <cp:revision>66</cp:revision>
  <dcterms:created xsi:type="dcterms:W3CDTF">2015-08-26T08:47:00Z</dcterms:created>
  <dcterms:modified xsi:type="dcterms:W3CDTF">2018-11-04T04:25:09Z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2052-11.1.0.7881</vt:lpwstr>
  </property>
</Properties>
</file>